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5"/>
  </p:notesMasterIdLst>
  <p:handoutMasterIdLst>
    <p:handoutMasterId r:id="rId36"/>
  </p:handoutMasterIdLst>
  <p:sldIdLst>
    <p:sldId id="256" r:id="rId2"/>
    <p:sldId id="304" r:id="rId3"/>
    <p:sldId id="278" r:id="rId4"/>
    <p:sldId id="258" r:id="rId5"/>
    <p:sldId id="259" r:id="rId6"/>
    <p:sldId id="272" r:id="rId7"/>
    <p:sldId id="303" r:id="rId8"/>
    <p:sldId id="257" r:id="rId9"/>
    <p:sldId id="328" r:id="rId10"/>
    <p:sldId id="300" r:id="rId11"/>
    <p:sldId id="302" r:id="rId12"/>
    <p:sldId id="308" r:id="rId13"/>
    <p:sldId id="323" r:id="rId14"/>
    <p:sldId id="309" r:id="rId15"/>
    <p:sldId id="317" r:id="rId16"/>
    <p:sldId id="310" r:id="rId17"/>
    <p:sldId id="283" r:id="rId18"/>
    <p:sldId id="290" r:id="rId19"/>
    <p:sldId id="312" r:id="rId20"/>
    <p:sldId id="285" r:id="rId21"/>
    <p:sldId id="288" r:id="rId22"/>
    <p:sldId id="314" r:id="rId23"/>
    <p:sldId id="261" r:id="rId24"/>
    <p:sldId id="301" r:id="rId25"/>
    <p:sldId id="325" r:id="rId26"/>
    <p:sldId id="263" r:id="rId27"/>
    <p:sldId id="275" r:id="rId28"/>
    <p:sldId id="318" r:id="rId29"/>
    <p:sldId id="305" r:id="rId30"/>
    <p:sldId id="326" r:id="rId31"/>
    <p:sldId id="268" r:id="rId32"/>
    <p:sldId id="264" r:id="rId33"/>
    <p:sldId id="327" r:id="rId34"/>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ot" initials="r" lastIdx="1" clrIdx="0"/>
  <p:cmAuthor id="1" name="Galina Gorborukova" initials="GG" lastIdx="1" clrIdx="1"/>
  <p:cmAuthor id="2" name="user" initials="u"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8561" autoAdjust="0"/>
  </p:normalViewPr>
  <p:slideViewPr>
    <p:cSldViewPr>
      <p:cViewPr>
        <p:scale>
          <a:sx n="90" d="100"/>
          <a:sy n="90" d="100"/>
        </p:scale>
        <p:origin x="-816" y="72"/>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11-06T10:59:10.827" idx="1">
    <p:pos x="5388" y="1544"/>
    <p:text>fall 2015?</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498" cy="497126"/>
          </a:xfrm>
          <a:prstGeom prst="rect">
            <a:avLst/>
          </a:prstGeom>
        </p:spPr>
        <p:txBody>
          <a:bodyPr vert="horz" lIns="91988" tIns="45993" rIns="91988" bIns="45993" rtlCol="0"/>
          <a:lstStyle>
            <a:lvl1pPr algn="l">
              <a:defRPr sz="1200"/>
            </a:lvl1pPr>
          </a:lstStyle>
          <a:p>
            <a:endParaRPr lang="ru-RU"/>
          </a:p>
        </p:txBody>
      </p:sp>
      <p:sp>
        <p:nvSpPr>
          <p:cNvPr id="3" name="Date Placeholder 2"/>
          <p:cNvSpPr>
            <a:spLocks noGrp="1"/>
          </p:cNvSpPr>
          <p:nvPr>
            <p:ph type="dt" sz="quarter" idx="1"/>
          </p:nvPr>
        </p:nvSpPr>
        <p:spPr>
          <a:xfrm>
            <a:off x="3883893" y="0"/>
            <a:ext cx="2972498" cy="497126"/>
          </a:xfrm>
          <a:prstGeom prst="rect">
            <a:avLst/>
          </a:prstGeom>
        </p:spPr>
        <p:txBody>
          <a:bodyPr vert="horz" lIns="91988" tIns="45993" rIns="91988" bIns="45993" rtlCol="0"/>
          <a:lstStyle>
            <a:lvl1pPr algn="r">
              <a:defRPr sz="1200"/>
            </a:lvl1pPr>
          </a:lstStyle>
          <a:p>
            <a:fld id="{2BCBDBFB-4DAC-4BD5-B32E-F854857B92A6}" type="datetimeFigureOut">
              <a:rPr lang="ru-RU" smtClean="0"/>
              <a:t>17.11.2020</a:t>
            </a:fld>
            <a:endParaRPr lang="ru-RU"/>
          </a:p>
        </p:txBody>
      </p:sp>
      <p:sp>
        <p:nvSpPr>
          <p:cNvPr id="4" name="Footer Placeholder 3"/>
          <p:cNvSpPr>
            <a:spLocks noGrp="1"/>
          </p:cNvSpPr>
          <p:nvPr>
            <p:ph type="ftr" sz="quarter" idx="2"/>
          </p:nvPr>
        </p:nvSpPr>
        <p:spPr>
          <a:xfrm>
            <a:off x="0" y="9448563"/>
            <a:ext cx="2972498" cy="497125"/>
          </a:xfrm>
          <a:prstGeom prst="rect">
            <a:avLst/>
          </a:prstGeom>
        </p:spPr>
        <p:txBody>
          <a:bodyPr vert="horz" lIns="91988" tIns="45993" rIns="91988" bIns="45993" rtlCol="0" anchor="b"/>
          <a:lstStyle>
            <a:lvl1pPr algn="l">
              <a:defRPr sz="1200"/>
            </a:lvl1pPr>
          </a:lstStyle>
          <a:p>
            <a:endParaRPr lang="ru-RU"/>
          </a:p>
        </p:txBody>
      </p:sp>
      <p:sp>
        <p:nvSpPr>
          <p:cNvPr id="5" name="Slide Number Placeholder 4"/>
          <p:cNvSpPr>
            <a:spLocks noGrp="1"/>
          </p:cNvSpPr>
          <p:nvPr>
            <p:ph type="sldNum" sz="quarter" idx="3"/>
          </p:nvPr>
        </p:nvSpPr>
        <p:spPr>
          <a:xfrm>
            <a:off x="3883893" y="9448563"/>
            <a:ext cx="2972498" cy="497125"/>
          </a:xfrm>
          <a:prstGeom prst="rect">
            <a:avLst/>
          </a:prstGeom>
        </p:spPr>
        <p:txBody>
          <a:bodyPr vert="horz" lIns="91988" tIns="45993" rIns="91988" bIns="45993" rtlCol="0" anchor="b"/>
          <a:lstStyle>
            <a:lvl1pPr algn="r">
              <a:defRPr sz="1200"/>
            </a:lvl1pPr>
          </a:lstStyle>
          <a:p>
            <a:fld id="{A5B85762-7889-4E6C-B51A-1531B21629E3}" type="slidenum">
              <a:rPr lang="ru-RU" smtClean="0"/>
              <a:t>‹#›</a:t>
            </a:fld>
            <a:endParaRPr lang="ru-RU"/>
          </a:p>
        </p:txBody>
      </p:sp>
    </p:spTree>
    <p:extLst>
      <p:ext uri="{BB962C8B-B14F-4D97-AF65-F5344CB8AC3E}">
        <p14:creationId xmlns:p14="http://schemas.microsoft.com/office/powerpoint/2010/main" val="593018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498" cy="497126"/>
          </a:xfrm>
          <a:prstGeom prst="rect">
            <a:avLst/>
          </a:prstGeom>
        </p:spPr>
        <p:txBody>
          <a:bodyPr vert="horz" lIns="91988" tIns="45993" rIns="91988" bIns="45993" rtlCol="0"/>
          <a:lstStyle>
            <a:lvl1pPr algn="l">
              <a:defRPr sz="1200"/>
            </a:lvl1pPr>
          </a:lstStyle>
          <a:p>
            <a:endParaRPr lang="ru-RU"/>
          </a:p>
        </p:txBody>
      </p:sp>
      <p:sp>
        <p:nvSpPr>
          <p:cNvPr id="3" name="Date Placeholder 2"/>
          <p:cNvSpPr>
            <a:spLocks noGrp="1"/>
          </p:cNvSpPr>
          <p:nvPr>
            <p:ph type="dt" idx="1"/>
          </p:nvPr>
        </p:nvSpPr>
        <p:spPr>
          <a:xfrm>
            <a:off x="3883893" y="0"/>
            <a:ext cx="2972498" cy="497126"/>
          </a:xfrm>
          <a:prstGeom prst="rect">
            <a:avLst/>
          </a:prstGeom>
        </p:spPr>
        <p:txBody>
          <a:bodyPr vert="horz" lIns="91988" tIns="45993" rIns="91988" bIns="45993" rtlCol="0"/>
          <a:lstStyle>
            <a:lvl1pPr algn="r">
              <a:defRPr sz="1200"/>
            </a:lvl1pPr>
          </a:lstStyle>
          <a:p>
            <a:fld id="{AB4889F5-0A46-4ED4-BD6F-642E5B0AB29B}" type="datetimeFigureOut">
              <a:rPr lang="ru-RU" smtClean="0"/>
              <a:t>17.11.2020</a:t>
            </a:fld>
            <a:endParaRPr lang="ru-RU"/>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988" tIns="45993" rIns="91988" bIns="45993" rtlCol="0" anchor="ctr"/>
          <a:lstStyle/>
          <a:p>
            <a:endParaRPr lang="ru-RU"/>
          </a:p>
        </p:txBody>
      </p:sp>
      <p:sp>
        <p:nvSpPr>
          <p:cNvPr id="5" name="Notes Placeholder 4"/>
          <p:cNvSpPr>
            <a:spLocks noGrp="1"/>
          </p:cNvSpPr>
          <p:nvPr>
            <p:ph type="body" sz="quarter" idx="3"/>
          </p:nvPr>
        </p:nvSpPr>
        <p:spPr>
          <a:xfrm>
            <a:off x="685962" y="4725076"/>
            <a:ext cx="5486078" cy="4475718"/>
          </a:xfrm>
          <a:prstGeom prst="rect">
            <a:avLst/>
          </a:prstGeom>
        </p:spPr>
        <p:txBody>
          <a:bodyPr vert="horz" lIns="91988" tIns="45993" rIns="91988" bIns="4599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9448563"/>
            <a:ext cx="2972498" cy="497125"/>
          </a:xfrm>
          <a:prstGeom prst="rect">
            <a:avLst/>
          </a:prstGeom>
        </p:spPr>
        <p:txBody>
          <a:bodyPr vert="horz" lIns="91988" tIns="45993" rIns="91988" bIns="45993" rtlCol="0" anchor="b"/>
          <a:lstStyle>
            <a:lvl1pPr algn="l">
              <a:defRPr sz="1200"/>
            </a:lvl1pPr>
          </a:lstStyle>
          <a:p>
            <a:endParaRPr lang="ru-RU"/>
          </a:p>
        </p:txBody>
      </p:sp>
      <p:sp>
        <p:nvSpPr>
          <p:cNvPr id="7" name="Slide Number Placeholder 6"/>
          <p:cNvSpPr>
            <a:spLocks noGrp="1"/>
          </p:cNvSpPr>
          <p:nvPr>
            <p:ph type="sldNum" sz="quarter" idx="5"/>
          </p:nvPr>
        </p:nvSpPr>
        <p:spPr>
          <a:xfrm>
            <a:off x="3883893" y="9448563"/>
            <a:ext cx="2972498" cy="497125"/>
          </a:xfrm>
          <a:prstGeom prst="rect">
            <a:avLst/>
          </a:prstGeom>
        </p:spPr>
        <p:txBody>
          <a:bodyPr vert="horz" lIns="91988" tIns="45993" rIns="91988" bIns="45993" rtlCol="0" anchor="b"/>
          <a:lstStyle>
            <a:lvl1pPr algn="r">
              <a:defRPr sz="1200"/>
            </a:lvl1pPr>
          </a:lstStyle>
          <a:p>
            <a:fld id="{2C85F0DF-20D2-4926-957D-58D5FC1F0D77}" type="slidenum">
              <a:rPr lang="ru-RU" smtClean="0"/>
              <a:t>‹#›</a:t>
            </a:fld>
            <a:endParaRPr lang="ru-RU"/>
          </a:p>
        </p:txBody>
      </p:sp>
    </p:spTree>
    <p:extLst>
      <p:ext uri="{BB962C8B-B14F-4D97-AF65-F5344CB8AC3E}">
        <p14:creationId xmlns:p14="http://schemas.microsoft.com/office/powerpoint/2010/main" val="1909383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2C85F0DF-20D2-4926-957D-58D5FC1F0D77}" type="slidenum">
              <a:rPr lang="ru-RU" smtClean="0"/>
              <a:t>1</a:t>
            </a:fld>
            <a:endParaRPr lang="ru-RU"/>
          </a:p>
        </p:txBody>
      </p:sp>
    </p:spTree>
    <p:extLst>
      <p:ext uri="{BB962C8B-B14F-4D97-AF65-F5344CB8AC3E}">
        <p14:creationId xmlns:p14="http://schemas.microsoft.com/office/powerpoint/2010/main" val="1105035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2C85F0DF-20D2-4926-957D-58D5FC1F0D77}" type="slidenum">
              <a:rPr lang="ru-RU" smtClean="0"/>
              <a:t>4</a:t>
            </a:fld>
            <a:endParaRPr lang="ru-RU"/>
          </a:p>
        </p:txBody>
      </p:sp>
    </p:spTree>
    <p:extLst>
      <p:ext uri="{BB962C8B-B14F-4D97-AF65-F5344CB8AC3E}">
        <p14:creationId xmlns:p14="http://schemas.microsoft.com/office/powerpoint/2010/main" val="1915227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fall 2012 students were preregistered</a:t>
            </a:r>
            <a:r>
              <a:rPr lang="en-US" baseline="0" dirty="0" smtClean="0"/>
              <a:t> for FYS and major classes.</a:t>
            </a:r>
            <a:endParaRPr lang="ru-RU" dirty="0"/>
          </a:p>
        </p:txBody>
      </p:sp>
      <p:sp>
        <p:nvSpPr>
          <p:cNvPr id="4" name="Slide Number Placeholder 3"/>
          <p:cNvSpPr>
            <a:spLocks noGrp="1"/>
          </p:cNvSpPr>
          <p:nvPr>
            <p:ph type="sldNum" sz="quarter" idx="10"/>
          </p:nvPr>
        </p:nvSpPr>
        <p:spPr/>
        <p:txBody>
          <a:bodyPr/>
          <a:lstStyle/>
          <a:p>
            <a:fld id="{2C85F0DF-20D2-4926-957D-58D5FC1F0D77}" type="slidenum">
              <a:rPr lang="ru-RU" smtClean="0"/>
              <a:t>8</a:t>
            </a:fld>
            <a:endParaRPr lang="ru-RU"/>
          </a:p>
        </p:txBody>
      </p:sp>
    </p:spTree>
    <p:extLst>
      <p:ext uri="{BB962C8B-B14F-4D97-AF65-F5344CB8AC3E}">
        <p14:creationId xmlns:p14="http://schemas.microsoft.com/office/powerpoint/2010/main" val="2798981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Palatino Linotype" pitchFamily="18" charset="0"/>
              </a:defRPr>
            </a:lvl1pPr>
            <a:lvl2pPr marL="742941" indent="-285747" eaLnBrk="0" hangingPunct="0">
              <a:defRPr>
                <a:solidFill>
                  <a:schemeClr val="tx1"/>
                </a:solidFill>
                <a:latin typeface="Palatino Linotype" pitchFamily="18" charset="0"/>
              </a:defRPr>
            </a:lvl2pPr>
            <a:lvl3pPr marL="1142987" indent="-228597" eaLnBrk="0" hangingPunct="0">
              <a:defRPr>
                <a:solidFill>
                  <a:schemeClr val="tx1"/>
                </a:solidFill>
                <a:latin typeface="Palatino Linotype" pitchFamily="18" charset="0"/>
              </a:defRPr>
            </a:lvl3pPr>
            <a:lvl4pPr marL="1600180" indent="-228597" eaLnBrk="0" hangingPunct="0">
              <a:defRPr>
                <a:solidFill>
                  <a:schemeClr val="tx1"/>
                </a:solidFill>
                <a:latin typeface="Palatino Linotype" pitchFamily="18" charset="0"/>
              </a:defRPr>
            </a:lvl4pPr>
            <a:lvl5pPr marL="2057375" indent="-228597" eaLnBrk="0" hangingPunct="0">
              <a:defRPr>
                <a:solidFill>
                  <a:schemeClr val="tx1"/>
                </a:solidFill>
                <a:latin typeface="Palatino Linotype" pitchFamily="18" charset="0"/>
              </a:defRPr>
            </a:lvl5pPr>
            <a:lvl6pPr marL="2514569" indent="-228597" eaLnBrk="0" fontAlgn="base" hangingPunct="0">
              <a:spcBef>
                <a:spcPct val="0"/>
              </a:spcBef>
              <a:spcAft>
                <a:spcPct val="0"/>
              </a:spcAft>
              <a:defRPr>
                <a:solidFill>
                  <a:schemeClr val="tx1"/>
                </a:solidFill>
                <a:latin typeface="Palatino Linotype" pitchFamily="18" charset="0"/>
              </a:defRPr>
            </a:lvl6pPr>
            <a:lvl7pPr marL="2971764" indent="-228597" eaLnBrk="0" fontAlgn="base" hangingPunct="0">
              <a:spcBef>
                <a:spcPct val="0"/>
              </a:spcBef>
              <a:spcAft>
                <a:spcPct val="0"/>
              </a:spcAft>
              <a:defRPr>
                <a:solidFill>
                  <a:schemeClr val="tx1"/>
                </a:solidFill>
                <a:latin typeface="Palatino Linotype" pitchFamily="18" charset="0"/>
              </a:defRPr>
            </a:lvl7pPr>
            <a:lvl8pPr marL="3428958" indent="-228597" eaLnBrk="0" fontAlgn="base" hangingPunct="0">
              <a:spcBef>
                <a:spcPct val="0"/>
              </a:spcBef>
              <a:spcAft>
                <a:spcPct val="0"/>
              </a:spcAft>
              <a:defRPr>
                <a:solidFill>
                  <a:schemeClr val="tx1"/>
                </a:solidFill>
                <a:latin typeface="Palatino Linotype" pitchFamily="18" charset="0"/>
              </a:defRPr>
            </a:lvl8pPr>
            <a:lvl9pPr marL="3886152" indent="-228597" eaLnBrk="0" fontAlgn="base" hangingPunct="0">
              <a:spcBef>
                <a:spcPct val="0"/>
              </a:spcBef>
              <a:spcAft>
                <a:spcPct val="0"/>
              </a:spcAft>
              <a:defRPr>
                <a:solidFill>
                  <a:schemeClr val="tx1"/>
                </a:solidFill>
                <a:latin typeface="Palatino Linotype" pitchFamily="18" charset="0"/>
              </a:defRPr>
            </a:lvl9pPr>
          </a:lstStyle>
          <a:p>
            <a:pPr eaLnBrk="1" hangingPunct="1"/>
            <a:fld id="{60E2F4B4-DC6E-4655-B826-6D13AAD66821}" type="slidenum">
              <a:rPr lang="ru-RU" smtClean="0"/>
              <a:pPr eaLnBrk="1" hangingPunct="1"/>
              <a:t>16</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92FB1F-3C29-4951-A9AB-7E37F6182F26}" type="datetimeFigureOut">
              <a:rPr lang="ru-RU" smtClean="0"/>
              <a:t>17.11.2020</a:t>
            </a:fld>
            <a:endParaRPr lang="ru-RU"/>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ru-RU"/>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72DE25FE-8902-44E9-BD59-E4CCB8E2E6BB}" type="slidenum">
              <a:rPr lang="ru-RU" smtClean="0"/>
              <a:t>‹#›</a:t>
            </a:fld>
            <a:endParaRPr lang="ru-RU"/>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2FB1F-3C29-4951-A9AB-7E37F6182F26}"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DE25FE-8902-44E9-BD59-E4CCB8E2E6B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2FB1F-3C29-4951-A9AB-7E37F6182F26}"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6096000" y="6356350"/>
            <a:ext cx="762000" cy="365125"/>
          </a:xfrm>
        </p:spPr>
        <p:txBody>
          <a:bodyPr/>
          <a:lstStyle/>
          <a:p>
            <a:fld id="{72DE25FE-8902-44E9-BD59-E4CCB8E2E6BB}" type="slidenum">
              <a:rPr lang="ru-RU" smtClean="0"/>
              <a:t>‹#›</a:t>
            </a:fld>
            <a:endParaRPr lang="ru-RU"/>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92FB1F-3C29-4951-A9AB-7E37F6182F26}"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DE25FE-8902-44E9-BD59-E4CCB8E2E6B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2FB1F-3C29-4951-A9AB-7E37F6182F26}" type="datetimeFigureOut">
              <a:rPr lang="ru-RU" smtClean="0"/>
              <a:t>17.11.2020</a:t>
            </a:fld>
            <a:endParaRPr lang="ru-RU"/>
          </a:p>
        </p:txBody>
      </p:sp>
      <p:sp>
        <p:nvSpPr>
          <p:cNvPr id="5" name="Footer Placeholder 4"/>
          <p:cNvSpPr>
            <a:spLocks noGrp="1"/>
          </p:cNvSpPr>
          <p:nvPr>
            <p:ph type="ftr" sz="quarter" idx="11"/>
          </p:nvPr>
        </p:nvSpPr>
        <p:spPr>
          <a:xfrm>
            <a:off x="5791200" y="6356350"/>
            <a:ext cx="2895600" cy="365125"/>
          </a:xfrm>
        </p:spPr>
        <p:txBody>
          <a:bodyPr/>
          <a:lstStyle/>
          <a:p>
            <a:endParaRPr lang="ru-RU"/>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72DE25FE-8902-44E9-BD59-E4CCB8E2E6BB}" type="slidenum">
              <a:rPr lang="ru-RU" smtClean="0"/>
              <a:t>‹#›</a:t>
            </a:fld>
            <a:endParaRPr lang="ru-RU"/>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92FB1F-3C29-4951-A9AB-7E37F6182F26}"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DE25FE-8902-44E9-BD59-E4CCB8E2E6B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92FB1F-3C29-4951-A9AB-7E37F6182F26}" type="datetimeFigureOut">
              <a:rPr lang="ru-RU" smtClean="0"/>
              <a:t>17.11.2020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DE25FE-8902-44E9-BD59-E4CCB8E2E6B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92FB1F-3C29-4951-A9AB-7E37F6182F26}" type="datetimeFigureOut">
              <a:rPr lang="ru-RU" smtClean="0"/>
              <a:t>17.11.2020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DE25FE-8902-44E9-BD59-E4CCB8E2E6B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2FB1F-3C29-4951-A9AB-7E37F6182F26}" type="datetimeFigureOut">
              <a:rPr lang="ru-RU" smtClean="0"/>
              <a:t>17.11.2020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DE25FE-8902-44E9-BD59-E4CCB8E2E6B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92FB1F-3C29-4951-A9AB-7E37F6182F26}"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DE25FE-8902-44E9-BD59-E4CCB8E2E6BB}" type="slidenum">
              <a:rPr lang="ru-RU" smtClean="0"/>
              <a:t>‹#›</a:t>
            </a:fld>
            <a:endParaRPr lang="ru-RU"/>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DE92FB1F-3C29-4951-A9AB-7E37F6182F26}"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DE25FE-8902-44E9-BD59-E4CCB8E2E6BB}" type="slidenum">
              <a:rPr lang="ru-RU" smtClean="0"/>
              <a:t>‹#›</a:t>
            </a:fld>
            <a:endParaRPr lang="ru-RU"/>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E92FB1F-3C29-4951-A9AB-7E37F6182F26}" type="datetimeFigureOut">
              <a:rPr lang="ru-RU" smtClean="0"/>
              <a:t>17.11.2020</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2DE25FE-8902-44E9-BD59-E4CCB8E2E6BB}" type="slidenum">
              <a:rPr lang="ru-RU" smtClean="0"/>
              <a:t>‹#›</a:t>
            </a:fld>
            <a:endParaRPr lang="ru-RU"/>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sc.auca.kg/form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advising@auca.k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uca.k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auca.kg/en/psychologist/" TargetMode="External"/><Relationship Id="rId2" Type="http://schemas.openxmlformats.org/officeDocument/2006/relationships/hyperlink" Target="mailto:cs@auca.k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uca.kg/en/reg_audi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auca.kg/en/p505318977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Registration for SPRING 2021</a:t>
            </a:r>
            <a:endParaRPr lang="ru-RU" dirty="0"/>
          </a:p>
        </p:txBody>
      </p:sp>
      <p:sp>
        <p:nvSpPr>
          <p:cNvPr id="3" name="Subtitle 2"/>
          <p:cNvSpPr>
            <a:spLocks noGrp="1"/>
          </p:cNvSpPr>
          <p:nvPr>
            <p:ph type="subTitle" idx="1"/>
          </p:nvPr>
        </p:nvSpPr>
        <p:spPr/>
        <p:txBody>
          <a:bodyPr>
            <a:normAutofit/>
          </a:bodyPr>
          <a:lstStyle/>
          <a:p>
            <a:r>
              <a:rPr lang="en-US" dirty="0" smtClean="0"/>
              <a:t>November 23</a:t>
            </a:r>
            <a:r>
              <a:rPr lang="en-US" baseline="30000" dirty="0" smtClean="0"/>
              <a:t>rd</a:t>
            </a:r>
            <a:r>
              <a:rPr lang="en-US" dirty="0" smtClean="0"/>
              <a:t>-December </a:t>
            </a:r>
            <a:r>
              <a:rPr lang="en-US" dirty="0"/>
              <a:t>4</a:t>
            </a:r>
            <a:r>
              <a:rPr lang="en-US" dirty="0" smtClean="0"/>
              <a:t>th</a:t>
            </a:r>
            <a:endParaRPr lang="ru-RU" dirty="0"/>
          </a:p>
        </p:txBody>
      </p:sp>
    </p:spTree>
    <p:extLst>
      <p:ext uri="{BB962C8B-B14F-4D97-AF65-F5344CB8AC3E}">
        <p14:creationId xmlns:p14="http://schemas.microsoft.com/office/powerpoint/2010/main" val="1056537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Second Year Seminar</a:t>
            </a:r>
            <a:endParaRPr lang="en-US" dirty="0">
              <a:solidFill>
                <a:schemeClr val="bg1"/>
              </a:solidFill>
            </a:endParaRPr>
          </a:p>
        </p:txBody>
      </p:sp>
      <p:sp>
        <p:nvSpPr>
          <p:cNvPr id="3" name="Content Placeholder 2"/>
          <p:cNvSpPr>
            <a:spLocks noGrp="1"/>
          </p:cNvSpPr>
          <p:nvPr>
            <p:ph idx="1"/>
          </p:nvPr>
        </p:nvSpPr>
        <p:spPr>
          <a:xfrm>
            <a:off x="467544" y="2492896"/>
            <a:ext cx="8229600" cy="2520280"/>
          </a:xfrm>
        </p:spPr>
        <p:txBody>
          <a:bodyPr>
            <a:normAutofit fontScale="92500" lnSpcReduction="20000"/>
          </a:bodyPr>
          <a:lstStyle/>
          <a:p>
            <a:r>
              <a:rPr lang="en-US" dirty="0" smtClean="0"/>
              <a:t>DO NOT AND CANNOT TAKE SYS AT FRESHMEN YEAR</a:t>
            </a:r>
          </a:p>
          <a:p>
            <a:r>
              <a:rPr lang="en-US" dirty="0" smtClean="0"/>
              <a:t>You can take SYS, only if you have covered FYS I &amp; EC &amp; FYS II &amp; EC</a:t>
            </a:r>
          </a:p>
          <a:p>
            <a:r>
              <a:rPr lang="en-US" dirty="0" smtClean="0"/>
              <a:t>Second Year Seminar (SYS) is </a:t>
            </a:r>
            <a:r>
              <a:rPr lang="en-US" dirty="0"/>
              <a:t>a </a:t>
            </a:r>
            <a:r>
              <a:rPr lang="en-US" dirty="0" smtClean="0"/>
              <a:t>Liberal Arts based </a:t>
            </a:r>
            <a:r>
              <a:rPr lang="en-US" dirty="0"/>
              <a:t>continuation </a:t>
            </a:r>
            <a:r>
              <a:rPr lang="en-US" dirty="0" smtClean="0"/>
              <a:t>of the FYS and EC. It is a requirement.</a:t>
            </a:r>
          </a:p>
          <a:p>
            <a:r>
              <a:rPr lang="en-US" dirty="0"/>
              <a:t>SYS courses are </a:t>
            </a:r>
            <a:r>
              <a:rPr lang="en-US" dirty="0" smtClean="0"/>
              <a:t>interdisciplinary </a:t>
            </a:r>
            <a:r>
              <a:rPr lang="en-US" dirty="0"/>
              <a:t>in nature yet focused enough to fulfill </a:t>
            </a:r>
            <a:r>
              <a:rPr lang="en-US" dirty="0" smtClean="0"/>
              <a:t>General </a:t>
            </a:r>
            <a:r>
              <a:rPr lang="en-US" dirty="0"/>
              <a:t>Education requirements. </a:t>
            </a:r>
            <a:endParaRPr lang="en-US" dirty="0" smtClean="0"/>
          </a:p>
          <a:p>
            <a:pPr lvl="1"/>
            <a:r>
              <a:rPr lang="en-US" dirty="0"/>
              <a:t>For example: “Technology and </a:t>
            </a:r>
            <a:r>
              <a:rPr lang="en-US" dirty="0" smtClean="0"/>
              <a:t>Culture,” CODE</a:t>
            </a:r>
            <a:r>
              <a:rPr lang="en-US" dirty="0"/>
              <a:t>: HUM/ART/SYS </a:t>
            </a:r>
          </a:p>
          <a:p>
            <a:pPr marL="0" indent="0">
              <a:buNone/>
            </a:pPr>
            <a:endParaRPr lang="en-US" dirty="0"/>
          </a:p>
          <a:p>
            <a:pPr marL="0" indent="0">
              <a:buNone/>
            </a:pPr>
            <a:endParaRPr lang="en-US" dirty="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15708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Requirements</a:t>
            </a:r>
            <a:endParaRPr lang="ru-RU" dirty="0"/>
          </a:p>
        </p:txBody>
      </p:sp>
      <p:sp>
        <p:nvSpPr>
          <p:cNvPr id="3" name="Content Placeholder 2"/>
          <p:cNvSpPr>
            <a:spLocks noGrp="1"/>
          </p:cNvSpPr>
          <p:nvPr>
            <p:ph idx="1"/>
          </p:nvPr>
        </p:nvSpPr>
        <p:spPr>
          <a:xfrm>
            <a:off x="457200" y="1628800"/>
            <a:ext cx="8229600" cy="4497363"/>
          </a:xfrm>
        </p:spPr>
        <p:txBody>
          <a:bodyPr>
            <a:normAutofit/>
          </a:bodyPr>
          <a:lstStyle/>
          <a:p>
            <a:pPr marL="0" indent="0">
              <a:buNone/>
            </a:pPr>
            <a:endParaRPr lang="en-US" dirty="0" smtClean="0"/>
          </a:p>
          <a:p>
            <a:r>
              <a:rPr lang="en-US" dirty="0" smtClean="0"/>
              <a:t>According to the AUCA/BARD requirements, all students must take 12 credits (two 6 credit courses) of </a:t>
            </a:r>
            <a:r>
              <a:rPr lang="en-US" dirty="0"/>
              <a:t>Intro to computers, math and natural science </a:t>
            </a:r>
            <a:r>
              <a:rPr lang="en-US" dirty="0" smtClean="0"/>
              <a:t>courses </a:t>
            </a:r>
            <a:r>
              <a:rPr lang="en-US" dirty="0" smtClean="0"/>
              <a:t>to </a:t>
            </a:r>
            <a:r>
              <a:rPr lang="en-US" dirty="0" smtClean="0"/>
              <a:t>earn a Bard diploma.</a:t>
            </a:r>
          </a:p>
          <a:p>
            <a:pPr marL="0" indent="0">
              <a:buNone/>
            </a:pPr>
            <a:endParaRPr lang="en-US" dirty="0" smtClean="0"/>
          </a:p>
          <a:p>
            <a:r>
              <a:rPr lang="en-US" dirty="0" smtClean="0"/>
              <a:t>Students from Applied Math, BA, ECO, </a:t>
            </a:r>
            <a:r>
              <a:rPr lang="en-US" dirty="0" smtClean="0"/>
              <a:t>EMSD and Social Entrepreneurship </a:t>
            </a:r>
            <a:r>
              <a:rPr lang="en-US" dirty="0" smtClean="0"/>
              <a:t>(in </a:t>
            </a:r>
            <a:r>
              <a:rPr lang="en-US" dirty="0" smtClean="0"/>
              <a:t>LAS</a:t>
            </a:r>
            <a:r>
              <a:rPr lang="en-US" dirty="0" smtClean="0"/>
              <a:t>) and SFW should NOT take General Education math courses.</a:t>
            </a:r>
          </a:p>
          <a:p>
            <a:pPr lvl="1"/>
            <a:r>
              <a:rPr lang="en-US" dirty="0" smtClean="0"/>
              <a:t>These majors will fulfill MATH requirements as part of their program checklist.</a:t>
            </a:r>
          </a:p>
          <a:p>
            <a:pPr lvl="1"/>
            <a:endParaRPr lang="en-US" dirty="0" smtClean="0"/>
          </a:p>
          <a:p>
            <a:pPr marL="0" indent="0">
              <a:buNone/>
            </a:pPr>
            <a:endParaRPr lang="en-US" dirty="0"/>
          </a:p>
        </p:txBody>
      </p:sp>
    </p:spTree>
    <p:extLst>
      <p:ext uri="{BB962C8B-B14F-4D97-AF65-F5344CB8AC3E}">
        <p14:creationId xmlns:p14="http://schemas.microsoft.com/office/powerpoint/2010/main" val="1897675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latin typeface="Bodoni MT Condensed" pitchFamily="18" charset="0"/>
                <a:cs typeface="Times New Roman" pitchFamily="18" charset="0"/>
              </a:rPr>
              <a:t>Math Requirements</a:t>
            </a:r>
            <a:endParaRPr lang="ru-RU" dirty="0" smtClean="0">
              <a:solidFill>
                <a:srgbClr val="FF0000"/>
              </a:solidFill>
              <a:latin typeface="Times New Roman" pitchFamily="18" charset="0"/>
              <a:cs typeface="Times New Roman" pitchFamily="18" charset="0"/>
            </a:endParaRPr>
          </a:p>
        </p:txBody>
      </p:sp>
      <p:sp>
        <p:nvSpPr>
          <p:cNvPr id="18435" name="Content Placeholder 2"/>
          <p:cNvSpPr>
            <a:spLocks noGrp="1"/>
          </p:cNvSpPr>
          <p:nvPr>
            <p:ph idx="1"/>
          </p:nvPr>
        </p:nvSpPr>
        <p:spPr/>
        <p:txBody>
          <a:bodyPr>
            <a:normAutofit/>
          </a:bodyPr>
          <a:lstStyle/>
          <a:p>
            <a:pPr marL="0" lvl="0" indent="0">
              <a:spcBef>
                <a:spcPts val="0"/>
              </a:spcBef>
              <a:buSzPts val="1800"/>
              <a:buNone/>
            </a:pPr>
            <a:r>
              <a:rPr lang="en-US" dirty="0">
                <a:latin typeface="Libre Franklin"/>
                <a:ea typeface="Libre Franklin"/>
                <a:cs typeface="Libre Franklin"/>
                <a:sym typeface="Libre Franklin"/>
              </a:rPr>
              <a:t>The General Education Department offers the following MATH courses that fulfill one of the Gen Ed Requirements: </a:t>
            </a:r>
            <a:endParaRPr lang="en-US" dirty="0"/>
          </a:p>
          <a:p>
            <a:pPr lvl="2" indent="-220027">
              <a:lnSpc>
                <a:spcPct val="90000"/>
              </a:lnSpc>
              <a:spcBef>
                <a:spcPts val="333"/>
              </a:spcBef>
              <a:buSzPts val="1665"/>
            </a:pPr>
            <a:r>
              <a:rPr lang="en-US" sz="1665" dirty="0">
                <a:solidFill>
                  <a:srgbClr val="FF0000"/>
                </a:solidFill>
              </a:rPr>
              <a:t>Introduction to Contemporary Mathematics I (Rus.)</a:t>
            </a:r>
            <a:endParaRPr lang="en-US" dirty="0"/>
          </a:p>
          <a:p>
            <a:pPr lvl="2" indent="-220027">
              <a:lnSpc>
                <a:spcPct val="90000"/>
              </a:lnSpc>
              <a:spcBef>
                <a:spcPts val="333"/>
              </a:spcBef>
              <a:buSzPts val="1665"/>
            </a:pPr>
            <a:r>
              <a:rPr lang="en-US" sz="1665" dirty="0">
                <a:solidFill>
                  <a:srgbClr val="FF0000"/>
                </a:solidFill>
              </a:rPr>
              <a:t>Introduction to Probability and Statistics (Eng., Rus.)*</a:t>
            </a:r>
            <a:endParaRPr lang="en-US" dirty="0"/>
          </a:p>
          <a:p>
            <a:pPr lvl="2" indent="-220027">
              <a:lnSpc>
                <a:spcPct val="90000"/>
              </a:lnSpc>
              <a:spcBef>
                <a:spcPts val="333"/>
              </a:spcBef>
              <a:buSzPts val="1665"/>
            </a:pPr>
            <a:r>
              <a:rPr lang="en-US" sz="1665" dirty="0">
                <a:solidFill>
                  <a:srgbClr val="FF0000"/>
                </a:solidFill>
              </a:rPr>
              <a:t>Math for Life I (Eng.) </a:t>
            </a:r>
            <a:endParaRPr lang="en-US" dirty="0"/>
          </a:p>
          <a:p>
            <a:pPr lvl="2" indent="-220027">
              <a:lnSpc>
                <a:spcPct val="90000"/>
              </a:lnSpc>
              <a:spcBef>
                <a:spcPts val="333"/>
              </a:spcBef>
              <a:buSzPts val="1665"/>
            </a:pPr>
            <a:r>
              <a:rPr lang="en-US" sz="1665" i="1" u="sng" dirty="0"/>
              <a:t>Make-It-Yourself Mathematics</a:t>
            </a:r>
            <a:endParaRPr lang="en-US" sz="3330" i="1" u="sng" dirty="0">
              <a:latin typeface="Times New Roman"/>
              <a:ea typeface="Times New Roman"/>
              <a:cs typeface="Times New Roman"/>
              <a:sym typeface="Times New Roman"/>
            </a:endParaRPr>
          </a:p>
          <a:p>
            <a:pPr lvl="2" indent="-220027">
              <a:lnSpc>
                <a:spcPct val="90000"/>
              </a:lnSpc>
              <a:spcBef>
                <a:spcPts val="333"/>
              </a:spcBef>
              <a:buSzPts val="1665"/>
            </a:pPr>
            <a:r>
              <a:rPr lang="en-US" sz="1665" i="1" u="sng" dirty="0"/>
              <a:t>Cultures of Mathematics</a:t>
            </a:r>
            <a:endParaRPr lang="en-US" dirty="0"/>
          </a:p>
          <a:p>
            <a:pPr lvl="2" indent="-220027">
              <a:lnSpc>
                <a:spcPct val="90000"/>
              </a:lnSpc>
              <a:spcBef>
                <a:spcPts val="333"/>
              </a:spcBef>
              <a:buSzPts val="1665"/>
            </a:pPr>
            <a:r>
              <a:rPr lang="en-US" sz="1665" i="1" u="sng" dirty="0"/>
              <a:t>Reason and Argue Better: Logic in Proof and Argument</a:t>
            </a:r>
            <a:endParaRPr lang="en-US" dirty="0"/>
          </a:p>
          <a:p>
            <a:pPr lvl="2" indent="-220027">
              <a:lnSpc>
                <a:spcPct val="90000"/>
              </a:lnSpc>
              <a:spcBef>
                <a:spcPts val="333"/>
              </a:spcBef>
              <a:buSzPts val="1665"/>
            </a:pPr>
            <a:r>
              <a:rPr lang="en-US" sz="1665" i="1" u="sng" dirty="0"/>
              <a:t>Storytelling with Statistics </a:t>
            </a:r>
            <a:endParaRPr lang="en-US" sz="1665" i="1" u="sng" dirty="0" smtClean="0"/>
          </a:p>
          <a:p>
            <a:pPr lvl="2" indent="-220027">
              <a:lnSpc>
                <a:spcPct val="90000"/>
              </a:lnSpc>
              <a:spcBef>
                <a:spcPts val="333"/>
              </a:spcBef>
              <a:buSzPts val="1665"/>
            </a:pPr>
            <a:r>
              <a:rPr lang="en-US" sz="1600" i="1" u="sng" dirty="0">
                <a:solidFill>
                  <a:schemeClr val="tx2">
                    <a:lumMod val="75000"/>
                  </a:schemeClr>
                </a:solidFill>
              </a:rPr>
              <a:t>R Programming for the Humanities </a:t>
            </a:r>
          </a:p>
          <a:p>
            <a:pPr marL="922973" lvl="2" indent="0">
              <a:lnSpc>
                <a:spcPct val="90000"/>
              </a:lnSpc>
              <a:spcBef>
                <a:spcPts val="333"/>
              </a:spcBef>
              <a:buSzPts val="1665"/>
              <a:buNone/>
            </a:pPr>
            <a:r>
              <a:rPr lang="en-US" sz="1665" i="1" u="sng" dirty="0" smtClean="0"/>
              <a:t> </a:t>
            </a:r>
            <a:endParaRPr lang="en-US" dirty="0">
              <a:solidFill>
                <a:srgbClr val="FF0000"/>
              </a:solidFill>
            </a:endParaRPr>
          </a:p>
          <a:p>
            <a:pPr marL="1085850" lvl="2" indent="-171450">
              <a:spcBef>
                <a:spcPts val="360"/>
              </a:spcBef>
              <a:buSzPts val="1800"/>
              <a:buNone/>
            </a:pPr>
            <a:endParaRPr lang="en-US" dirty="0">
              <a:solidFill>
                <a:srgbClr val="FF0000"/>
              </a:solidFill>
              <a:latin typeface="Libre Franklin"/>
              <a:ea typeface="Libre Franklin"/>
              <a:cs typeface="Libre Franklin"/>
              <a:sym typeface="Libre Franklin"/>
            </a:endParaRPr>
          </a:p>
          <a:p>
            <a:pPr marL="800100" lvl="2" indent="0">
              <a:spcBef>
                <a:spcPts val="360"/>
              </a:spcBef>
              <a:buSzPts val="1800"/>
              <a:buNone/>
            </a:pPr>
            <a:endParaRPr lang="en-US" dirty="0">
              <a:latin typeface="Libre Franklin"/>
              <a:ea typeface="Libre Franklin"/>
              <a:cs typeface="Libre Franklin"/>
              <a:sym typeface="Libre Franklin"/>
            </a:endParaRPr>
          </a:p>
          <a:p>
            <a:pPr marL="800100" lvl="2" indent="0">
              <a:spcBef>
                <a:spcPts val="280"/>
              </a:spcBef>
              <a:buSzPts val="1400"/>
              <a:buNone/>
            </a:pPr>
            <a:endParaRPr lang="en-US" sz="1400" i="1" dirty="0">
              <a:latin typeface="Libre Franklin"/>
              <a:ea typeface="Libre Franklin"/>
              <a:cs typeface="Libre Franklin"/>
              <a:sym typeface="Libre Franklin"/>
            </a:endParaRPr>
          </a:p>
          <a:p>
            <a:pPr marL="800100" lvl="2" indent="0">
              <a:spcBef>
                <a:spcPts val="280"/>
              </a:spcBef>
              <a:buSzPts val="1400"/>
              <a:buNone/>
            </a:pPr>
            <a:r>
              <a:rPr lang="en-US" sz="1400" i="1" dirty="0">
                <a:latin typeface="Libre Franklin"/>
                <a:ea typeface="Libre Franklin"/>
                <a:cs typeface="Libre Franklin"/>
                <a:sym typeface="Libre Franklin"/>
              </a:rPr>
              <a:t>*Please pay attention to the language of instruction </a:t>
            </a:r>
          </a:p>
          <a:p>
            <a:endParaRPr lang="ru-RU" sz="1400" i="1" dirty="0" smtClean="0">
              <a:latin typeface="Franklin Gothic Book" pitchFamily="34" charset="0"/>
              <a:cs typeface="Times New Roman" pitchFamily="18" charset="0"/>
            </a:endParaRPr>
          </a:p>
        </p:txBody>
      </p:sp>
    </p:spTree>
    <p:extLst>
      <p:ext uri="{BB962C8B-B14F-4D97-AF65-F5344CB8AC3E}">
        <p14:creationId xmlns:p14="http://schemas.microsoft.com/office/powerpoint/2010/main" val="2285231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requirement</a:t>
            </a:r>
            <a:endParaRPr lang="ru-RU" dirty="0"/>
          </a:p>
        </p:txBody>
      </p:sp>
      <p:sp>
        <p:nvSpPr>
          <p:cNvPr id="3" name="Content Placeholder 2"/>
          <p:cNvSpPr>
            <a:spLocks noGrp="1"/>
          </p:cNvSpPr>
          <p:nvPr>
            <p:ph idx="1"/>
          </p:nvPr>
        </p:nvSpPr>
        <p:spPr/>
        <p:txBody>
          <a:bodyPr>
            <a:normAutofit fontScale="92500"/>
          </a:bodyPr>
          <a:lstStyle/>
          <a:p>
            <a:r>
              <a:rPr lang="en-US" dirty="0" smtClean="0"/>
              <a:t>There are following Math courses offered for Art, Humanities and Communication and Social Science departments, Law:</a:t>
            </a:r>
          </a:p>
          <a:p>
            <a:pPr marL="0" indent="0">
              <a:buNone/>
            </a:pPr>
            <a:endParaRPr lang="en-US" dirty="0" smtClean="0"/>
          </a:p>
          <a:p>
            <a:pPr marL="457200" indent="-457200">
              <a:buFont typeface="+mj-lt"/>
              <a:buAutoNum type="arabicPeriod"/>
            </a:pPr>
            <a:r>
              <a:rPr lang="en-US" dirty="0" smtClean="0"/>
              <a:t>Make it Yourself Mathematics </a:t>
            </a:r>
          </a:p>
          <a:p>
            <a:pPr marL="457200" indent="-457200">
              <a:buFont typeface="+mj-lt"/>
              <a:buAutoNum type="arabicPeriod"/>
            </a:pPr>
            <a:r>
              <a:rPr lang="en-US" dirty="0" smtClean="0"/>
              <a:t>Reason&amp; Argue Better, Logic in Proof and Arguments</a:t>
            </a:r>
          </a:p>
          <a:p>
            <a:pPr marL="457200" indent="-457200">
              <a:buFont typeface="+mj-lt"/>
              <a:buAutoNum type="arabicPeriod"/>
            </a:pPr>
            <a:r>
              <a:rPr lang="en-US" dirty="0" smtClean="0"/>
              <a:t>Storytelling with Statistics </a:t>
            </a:r>
            <a:endParaRPr lang="en-US" dirty="0"/>
          </a:p>
          <a:p>
            <a:pPr marL="457200" indent="-457200">
              <a:buFont typeface="+mj-lt"/>
              <a:buAutoNum type="arabicPeriod"/>
            </a:pPr>
            <a:r>
              <a:rPr lang="en-US" sz="2200" dirty="0" smtClean="0">
                <a:solidFill>
                  <a:schemeClr val="tx2">
                    <a:lumMod val="75000"/>
                  </a:schemeClr>
                </a:solidFill>
              </a:rPr>
              <a:t>R </a:t>
            </a:r>
            <a:r>
              <a:rPr lang="en-US" sz="2200" dirty="0">
                <a:solidFill>
                  <a:schemeClr val="tx2">
                    <a:lumMod val="75000"/>
                  </a:schemeClr>
                </a:solidFill>
              </a:rPr>
              <a:t>Programming for the Humanities </a:t>
            </a:r>
            <a:r>
              <a:rPr lang="en-US" dirty="0" smtClean="0"/>
              <a:t> </a:t>
            </a:r>
            <a:endParaRPr lang="en-US" dirty="0" smtClean="0"/>
          </a:p>
          <a:p>
            <a:pPr marL="0" indent="0">
              <a:buNone/>
            </a:pPr>
            <a:endParaRPr lang="en-US" dirty="0"/>
          </a:p>
          <a:p>
            <a:pPr marL="0" indent="0">
              <a:buNone/>
            </a:pPr>
            <a:r>
              <a:rPr lang="en-US" dirty="0" smtClean="0"/>
              <a:t>PLEASE DOUBLE CHECK WITH YOUR DEPARTMENT IF THEY ACCEPT THESE COURSES AS MATH REQUIREMENT </a:t>
            </a:r>
            <a:endParaRPr lang="ru-RU" dirty="0"/>
          </a:p>
        </p:txBody>
      </p:sp>
    </p:spTree>
    <p:extLst>
      <p:ext uri="{BB962C8B-B14F-4D97-AF65-F5344CB8AC3E}">
        <p14:creationId xmlns:p14="http://schemas.microsoft.com/office/powerpoint/2010/main" val="871646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latin typeface="Bodoni MT Condensed" pitchFamily="18" charset="0"/>
                <a:cs typeface="Times New Roman" pitchFamily="18" charset="0"/>
              </a:rPr>
              <a:t>Math Requirements</a:t>
            </a:r>
            <a:endParaRPr lang="ru-RU" dirty="0" smtClean="0">
              <a:latin typeface="Times New Roman" pitchFamily="18" charset="0"/>
              <a:cs typeface="Times New Roman" pitchFamily="18" charset="0"/>
            </a:endParaRPr>
          </a:p>
        </p:txBody>
      </p:sp>
      <p:sp>
        <p:nvSpPr>
          <p:cNvPr id="19459" name="Content Placeholder 2"/>
          <p:cNvSpPr>
            <a:spLocks noGrp="1"/>
          </p:cNvSpPr>
          <p:nvPr>
            <p:ph idx="1"/>
          </p:nvPr>
        </p:nvSpPr>
        <p:spPr>
          <a:xfrm>
            <a:off x="457200" y="1700808"/>
            <a:ext cx="8229600" cy="4425355"/>
          </a:xfrm>
        </p:spPr>
        <p:txBody>
          <a:bodyPr>
            <a:normAutofit/>
          </a:bodyPr>
          <a:lstStyle/>
          <a:p>
            <a:r>
              <a:rPr lang="en-US" dirty="0" smtClean="0">
                <a:cs typeface="Times New Roman" pitchFamily="18" charset="0"/>
              </a:rPr>
              <a:t>First year students in </a:t>
            </a:r>
            <a:r>
              <a:rPr lang="en-US" b="1" dirty="0" smtClean="0">
                <a:cs typeface="Times New Roman" pitchFamily="18" charset="0"/>
              </a:rPr>
              <a:t>ANTH, ES, IBL, ICP, JMC, </a:t>
            </a:r>
            <a:r>
              <a:rPr lang="en-US" b="1" dirty="0" smtClean="0">
                <a:solidFill>
                  <a:schemeClr val="tx1"/>
                </a:solidFill>
                <a:cs typeface="Times New Roman" pitchFamily="18" charset="0"/>
              </a:rPr>
              <a:t>LAS, </a:t>
            </a:r>
            <a:r>
              <a:rPr lang="en-US" b="1" dirty="0" smtClean="0">
                <a:cs typeface="Times New Roman" pitchFamily="18" charset="0"/>
              </a:rPr>
              <a:t>PSY, SOC, TV, GEO</a:t>
            </a:r>
            <a:r>
              <a:rPr lang="en-US" dirty="0" smtClean="0">
                <a:cs typeface="Times New Roman" pitchFamily="18" charset="0"/>
              </a:rPr>
              <a:t> departments </a:t>
            </a:r>
            <a:r>
              <a:rPr lang="en-US" b="1" dirty="0" smtClean="0">
                <a:cs typeface="Times New Roman" pitchFamily="18" charset="0"/>
              </a:rPr>
              <a:t>who want to transfer to BA </a:t>
            </a:r>
            <a:r>
              <a:rPr lang="en-US" dirty="0" smtClean="0">
                <a:cs typeface="Times New Roman" pitchFamily="18" charset="0"/>
              </a:rPr>
              <a:t>should enroll in </a:t>
            </a:r>
            <a:r>
              <a:rPr lang="en-US" b="1" i="1" u="sng" dirty="0" smtClean="0">
                <a:solidFill>
                  <a:srgbClr val="FF0000"/>
                </a:solidFill>
                <a:cs typeface="Times New Roman" pitchFamily="18" charset="0"/>
              </a:rPr>
              <a:t>Introduction to Contemporary Mathematic </a:t>
            </a:r>
            <a:r>
              <a:rPr lang="en-US" b="1" i="1" u="sng" dirty="0" smtClean="0">
                <a:solidFill>
                  <a:srgbClr val="FF0000"/>
                </a:solidFill>
                <a:cs typeface="Times New Roman" pitchFamily="18" charset="0"/>
              </a:rPr>
              <a:t>I </a:t>
            </a:r>
            <a:r>
              <a:rPr lang="en-US" b="1" i="1" u="sng" dirty="0">
                <a:solidFill>
                  <a:srgbClr val="FF0000"/>
                </a:solidFill>
                <a:cs typeface="Times New Roman" pitchFamily="18" charset="0"/>
              </a:rPr>
              <a:t>or </a:t>
            </a:r>
            <a:r>
              <a:rPr lang="en-US" b="1" i="1" u="sng" dirty="0">
                <a:solidFill>
                  <a:srgbClr val="FF0000"/>
                </a:solidFill>
              </a:rPr>
              <a:t>Mathematics for business and economics I </a:t>
            </a:r>
            <a:r>
              <a:rPr lang="en-US" b="1" i="1" u="sng" dirty="0" smtClean="0">
                <a:cs typeface="Times New Roman" pitchFamily="18" charset="0"/>
              </a:rPr>
              <a:t>.</a:t>
            </a:r>
            <a:endParaRPr lang="en-US" b="1" i="1" u="sng" dirty="0" smtClean="0">
              <a:cs typeface="Times New Roman" pitchFamily="18" charset="0"/>
            </a:endParaRPr>
          </a:p>
          <a:p>
            <a:r>
              <a:rPr lang="en-US" dirty="0" smtClean="0">
                <a:cs typeface="Times New Roman" pitchFamily="18" charset="0"/>
              </a:rPr>
              <a:t>To be eligible to transfer, students must receive a final grade of B+ or higher.</a:t>
            </a:r>
          </a:p>
          <a:p>
            <a:r>
              <a:rPr lang="en-US" dirty="0">
                <a:cs typeface="Times New Roman" pitchFamily="18" charset="0"/>
              </a:rPr>
              <a:t>First year students in </a:t>
            </a:r>
            <a:r>
              <a:rPr lang="en-US" b="1" dirty="0">
                <a:cs typeface="Times New Roman" pitchFamily="18" charset="0"/>
              </a:rPr>
              <a:t>ANTH, ES, IBL, ICP, JMC, LAS, PSY, SOC, </a:t>
            </a:r>
            <a:r>
              <a:rPr lang="en-US" b="1" dirty="0" smtClean="0">
                <a:cs typeface="Times New Roman" pitchFamily="18" charset="0"/>
              </a:rPr>
              <a:t>TV</a:t>
            </a:r>
            <a:r>
              <a:rPr lang="en-US" dirty="0" smtClean="0">
                <a:cs typeface="Times New Roman" pitchFamily="18" charset="0"/>
              </a:rPr>
              <a:t>, </a:t>
            </a:r>
            <a:r>
              <a:rPr lang="en-US" b="1" dirty="0" smtClean="0">
                <a:cs typeface="Times New Roman" pitchFamily="18" charset="0"/>
              </a:rPr>
              <a:t>GEO</a:t>
            </a:r>
            <a:r>
              <a:rPr lang="en-US" dirty="0" smtClean="0">
                <a:cs typeface="Times New Roman" pitchFamily="18" charset="0"/>
              </a:rPr>
              <a:t> </a:t>
            </a:r>
            <a:r>
              <a:rPr lang="en-US" dirty="0">
                <a:cs typeface="Times New Roman" pitchFamily="18" charset="0"/>
              </a:rPr>
              <a:t>departments </a:t>
            </a:r>
            <a:r>
              <a:rPr lang="en-US" b="1" dirty="0">
                <a:cs typeface="Times New Roman" pitchFamily="18" charset="0"/>
              </a:rPr>
              <a:t>who want to transfer </a:t>
            </a:r>
            <a:r>
              <a:rPr lang="en-US" dirty="0" smtClean="0">
                <a:cs typeface="Times New Roman" pitchFamily="18" charset="0"/>
              </a:rPr>
              <a:t>to </a:t>
            </a:r>
            <a:r>
              <a:rPr lang="en-US" b="1" dirty="0" smtClean="0">
                <a:cs typeface="Times New Roman" pitchFamily="18" charset="0"/>
              </a:rPr>
              <a:t>ECO, AMI </a:t>
            </a:r>
            <a:r>
              <a:rPr lang="en-US" dirty="0" smtClean="0">
                <a:cs typeface="Times New Roman" pitchFamily="18" charset="0"/>
              </a:rPr>
              <a:t>or </a:t>
            </a:r>
            <a:r>
              <a:rPr lang="en-US" b="1" dirty="0" smtClean="0">
                <a:cs typeface="Times New Roman" pitchFamily="18" charset="0"/>
              </a:rPr>
              <a:t>SFW </a:t>
            </a:r>
            <a:r>
              <a:rPr lang="en-US" dirty="0" smtClean="0">
                <a:cs typeface="Times New Roman" pitchFamily="18" charset="0"/>
              </a:rPr>
              <a:t>should </a:t>
            </a:r>
            <a:r>
              <a:rPr lang="en-US" dirty="0">
                <a:cs typeface="Times New Roman" pitchFamily="18" charset="0"/>
              </a:rPr>
              <a:t>enroll in </a:t>
            </a:r>
            <a:r>
              <a:rPr lang="en-US" b="1" i="1" u="sng" dirty="0" smtClean="0">
                <a:solidFill>
                  <a:srgbClr val="FF0000"/>
                </a:solidFill>
                <a:cs typeface="Times New Roman" pitchFamily="18" charset="0"/>
              </a:rPr>
              <a:t>Linear Algebra and Geometry </a:t>
            </a:r>
            <a:r>
              <a:rPr lang="en-US" dirty="0" smtClean="0">
                <a:cs typeface="Times New Roman" pitchFamily="18" charset="0"/>
              </a:rPr>
              <a:t>for ECO/AMI or SFW course.</a:t>
            </a:r>
          </a:p>
          <a:p>
            <a:endParaRPr lang="en-US" sz="2800" dirty="0" smtClean="0">
              <a:cs typeface="Times New Roman" pitchFamily="18" charset="0"/>
            </a:endParaRPr>
          </a:p>
        </p:txBody>
      </p:sp>
    </p:spTree>
    <p:extLst>
      <p:ext uri="{BB962C8B-B14F-4D97-AF65-F5344CB8AC3E}">
        <p14:creationId xmlns:p14="http://schemas.microsoft.com/office/powerpoint/2010/main" val="1003950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courses</a:t>
            </a:r>
            <a:endParaRPr lang="ru-RU" dirty="0"/>
          </a:p>
        </p:txBody>
      </p:sp>
      <p:sp>
        <p:nvSpPr>
          <p:cNvPr id="3" name="Content Placeholder 2"/>
          <p:cNvSpPr>
            <a:spLocks noGrp="1"/>
          </p:cNvSpPr>
          <p:nvPr>
            <p:ph idx="1"/>
          </p:nvPr>
        </p:nvSpPr>
        <p:spPr>
          <a:xfrm>
            <a:off x="457200" y="1628800"/>
            <a:ext cx="8229600" cy="4497363"/>
          </a:xfrm>
        </p:spPr>
        <p:txBody>
          <a:bodyPr/>
          <a:lstStyle/>
          <a:p>
            <a:r>
              <a:rPr lang="en-US" dirty="0">
                <a:cs typeface="Times New Roman" pitchFamily="18" charset="0"/>
              </a:rPr>
              <a:t>Students from</a:t>
            </a:r>
            <a:r>
              <a:rPr lang="en-US" b="1" dirty="0">
                <a:cs typeface="Times New Roman" pitchFamily="18" charset="0"/>
              </a:rPr>
              <a:t> </a:t>
            </a:r>
            <a:r>
              <a:rPr lang="en-US" b="1" dirty="0" smtClean="0">
                <a:cs typeface="Times New Roman" pitchFamily="18" charset="0"/>
              </a:rPr>
              <a:t>PSY</a:t>
            </a:r>
            <a:r>
              <a:rPr lang="en-US" dirty="0" smtClean="0">
                <a:cs typeface="Times New Roman" pitchFamily="18" charset="0"/>
              </a:rPr>
              <a:t>, </a:t>
            </a:r>
            <a:r>
              <a:rPr lang="en-US" b="1" dirty="0" smtClean="0">
                <a:cs typeface="Times New Roman" pitchFamily="18" charset="0"/>
              </a:rPr>
              <a:t>SOC</a:t>
            </a:r>
            <a:r>
              <a:rPr lang="en-US" dirty="0" smtClean="0">
                <a:cs typeface="Times New Roman" pitchFamily="18" charset="0"/>
              </a:rPr>
              <a:t>, </a:t>
            </a:r>
            <a:r>
              <a:rPr lang="en-US" b="1" dirty="0" smtClean="0">
                <a:cs typeface="Times New Roman" pitchFamily="18" charset="0"/>
              </a:rPr>
              <a:t>JMC</a:t>
            </a:r>
            <a:r>
              <a:rPr lang="en-US" dirty="0" smtClean="0">
                <a:cs typeface="Times New Roman" pitchFamily="18" charset="0"/>
              </a:rPr>
              <a:t> and </a:t>
            </a:r>
            <a:r>
              <a:rPr lang="en-US" b="1" dirty="0" smtClean="0">
                <a:cs typeface="Times New Roman" pitchFamily="18" charset="0"/>
              </a:rPr>
              <a:t>TCMA</a:t>
            </a:r>
            <a:r>
              <a:rPr lang="en-US" dirty="0" smtClean="0">
                <a:cs typeface="Times New Roman" pitchFamily="18" charset="0"/>
              </a:rPr>
              <a:t> departments </a:t>
            </a:r>
            <a:r>
              <a:rPr lang="en-US" dirty="0">
                <a:cs typeface="Times New Roman" pitchFamily="18" charset="0"/>
              </a:rPr>
              <a:t>should take </a:t>
            </a:r>
            <a:r>
              <a:rPr lang="en-US" b="1" i="1" u="sng" dirty="0">
                <a:cs typeface="Times New Roman" pitchFamily="18" charset="0"/>
              </a:rPr>
              <a:t>Introduction to Probability and Statistics </a:t>
            </a:r>
            <a:r>
              <a:rPr lang="en-US" dirty="0">
                <a:cs typeface="Times New Roman" pitchFamily="18" charset="0"/>
              </a:rPr>
              <a:t>in </a:t>
            </a:r>
            <a:r>
              <a:rPr lang="en-US" dirty="0" smtClean="0">
                <a:cs typeface="Times New Roman" pitchFamily="18" charset="0"/>
              </a:rPr>
              <a:t>Freshman or Sophomore </a:t>
            </a:r>
            <a:r>
              <a:rPr lang="en-US" dirty="0">
                <a:cs typeface="Times New Roman" pitchFamily="18" charset="0"/>
              </a:rPr>
              <a:t>year. </a:t>
            </a:r>
            <a:r>
              <a:rPr lang="en-US" dirty="0" smtClean="0">
                <a:cs typeface="Times New Roman" pitchFamily="18" charset="0"/>
              </a:rPr>
              <a:t>This prepares students an advanced </a:t>
            </a:r>
            <a:r>
              <a:rPr lang="en-US" dirty="0">
                <a:cs typeface="Times New Roman" pitchFamily="18" charset="0"/>
              </a:rPr>
              <a:t>quantitative </a:t>
            </a:r>
            <a:r>
              <a:rPr lang="en-US" dirty="0" smtClean="0">
                <a:cs typeface="Times New Roman" pitchFamily="18" charset="0"/>
              </a:rPr>
              <a:t>math course in Junior year. </a:t>
            </a:r>
          </a:p>
          <a:p>
            <a:r>
              <a:rPr lang="en-US" dirty="0" smtClean="0">
                <a:cs typeface="Times New Roman" pitchFamily="18" charset="0"/>
              </a:rPr>
              <a:t>The Junior year quantitative math course fulfills the second math requirement. </a:t>
            </a:r>
          </a:p>
          <a:p>
            <a:pPr marL="0" indent="0">
              <a:buNone/>
            </a:pPr>
            <a:endParaRPr lang="ru-RU" dirty="0"/>
          </a:p>
        </p:txBody>
      </p:sp>
    </p:spTree>
    <p:extLst>
      <p:ext uri="{BB962C8B-B14F-4D97-AF65-F5344CB8AC3E}">
        <p14:creationId xmlns:p14="http://schemas.microsoft.com/office/powerpoint/2010/main" val="3453358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latin typeface="Bodoni MT Condensed" pitchFamily="18" charset="0"/>
                <a:cs typeface="Times New Roman" pitchFamily="18" charset="0"/>
              </a:rPr>
              <a:t>Math Requirements</a:t>
            </a:r>
            <a:endParaRPr lang="ru-RU"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362950" cy="4637088"/>
          </a:xfrm>
        </p:spPr>
        <p:txBody>
          <a:bodyPr/>
          <a:lstStyle/>
          <a:p>
            <a:pPr>
              <a:defRPr/>
            </a:pPr>
            <a:r>
              <a:rPr lang="en-US" dirty="0" smtClean="0">
                <a:cs typeface="Times New Roman" pitchFamily="18" charset="0"/>
              </a:rPr>
              <a:t>Students from </a:t>
            </a:r>
            <a:r>
              <a:rPr lang="en-US" b="1" dirty="0" smtClean="0">
                <a:cs typeface="Times New Roman" pitchFamily="18" charset="0"/>
              </a:rPr>
              <a:t>ANTH, ES, ICP, JMC, LAS </a:t>
            </a:r>
            <a:r>
              <a:rPr lang="en-US" dirty="0" smtClean="0">
                <a:cs typeface="Times New Roman" pitchFamily="18" charset="0"/>
              </a:rPr>
              <a:t>departments </a:t>
            </a:r>
            <a:r>
              <a:rPr lang="en-US" b="1" dirty="0" smtClean="0">
                <a:cs typeface="Times New Roman" pitchFamily="18" charset="0"/>
              </a:rPr>
              <a:t>who </a:t>
            </a:r>
            <a:r>
              <a:rPr lang="en-US" b="1" u="sng" dirty="0" smtClean="0">
                <a:cs typeface="Times New Roman" pitchFamily="18" charset="0"/>
              </a:rPr>
              <a:t>DO NOT </a:t>
            </a:r>
            <a:r>
              <a:rPr lang="en-US" b="1" dirty="0" smtClean="0">
                <a:cs typeface="Times New Roman" pitchFamily="18" charset="0"/>
              </a:rPr>
              <a:t>want to transfer</a:t>
            </a:r>
            <a:r>
              <a:rPr lang="en-US" dirty="0" smtClean="0">
                <a:cs typeface="Times New Roman" pitchFamily="18" charset="0"/>
              </a:rPr>
              <a:t> to BA, ECO, AMI or SFW should take two of the following courses:</a:t>
            </a:r>
          </a:p>
          <a:p>
            <a:pPr marL="0" indent="0">
              <a:buFont typeface="Arial" charset="0"/>
              <a:buNone/>
              <a:defRPr/>
            </a:pPr>
            <a:r>
              <a:rPr lang="en-US" dirty="0" smtClean="0">
                <a:cs typeface="Times New Roman" pitchFamily="18" charset="0"/>
              </a:rPr>
              <a:t>	a) Math for Life I </a:t>
            </a:r>
          </a:p>
          <a:p>
            <a:pPr marL="0" indent="0">
              <a:buFont typeface="Arial" charset="0"/>
              <a:buNone/>
              <a:defRPr/>
            </a:pPr>
            <a:r>
              <a:rPr lang="en-US" dirty="0">
                <a:cs typeface="Times New Roman" pitchFamily="18" charset="0"/>
              </a:rPr>
              <a:t>	</a:t>
            </a:r>
            <a:r>
              <a:rPr lang="en-US" dirty="0" smtClean="0">
                <a:cs typeface="Times New Roman" pitchFamily="18" charset="0"/>
              </a:rPr>
              <a:t>b) Introduction to Probability and Statistics </a:t>
            </a:r>
          </a:p>
          <a:p>
            <a:pPr marL="0" indent="0">
              <a:buFont typeface="Arial" charset="0"/>
              <a:buNone/>
              <a:defRPr/>
            </a:pPr>
            <a:r>
              <a:rPr lang="en-US" dirty="0">
                <a:cs typeface="Times New Roman" pitchFamily="18" charset="0"/>
              </a:rPr>
              <a:t>	</a:t>
            </a:r>
            <a:r>
              <a:rPr lang="en-US" dirty="0" smtClean="0">
                <a:cs typeface="Times New Roman" pitchFamily="18" charset="0"/>
              </a:rPr>
              <a:t>c) Introduction to Contemporary Mathematics I</a:t>
            </a:r>
            <a:endParaRPr lang="ru-RU" b="1" dirty="0">
              <a:cs typeface="Times New Roman" pitchFamily="18" charset="0"/>
            </a:endParaRPr>
          </a:p>
        </p:txBody>
      </p:sp>
    </p:spTree>
    <p:extLst>
      <p:ext uri="{BB962C8B-B14F-4D97-AF65-F5344CB8AC3E}">
        <p14:creationId xmlns:p14="http://schemas.microsoft.com/office/powerpoint/2010/main" val="3183182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Russian and Kyrgyz</a:t>
            </a:r>
            <a:endParaRPr lang="ru-RU" dirty="0"/>
          </a:p>
        </p:txBody>
      </p:sp>
      <p:sp>
        <p:nvSpPr>
          <p:cNvPr id="3" name="Content Placeholder 2"/>
          <p:cNvSpPr>
            <a:spLocks noGrp="1"/>
          </p:cNvSpPr>
          <p:nvPr>
            <p:ph idx="1"/>
          </p:nvPr>
        </p:nvSpPr>
        <p:spPr>
          <a:xfrm>
            <a:off x="611560" y="2348880"/>
            <a:ext cx="8229600" cy="4032448"/>
          </a:xfrm>
        </p:spPr>
        <p:txBody>
          <a:bodyPr>
            <a:normAutofit/>
          </a:bodyPr>
          <a:lstStyle/>
          <a:p>
            <a:pPr>
              <a:spcBef>
                <a:spcPts val="0"/>
              </a:spcBef>
              <a:buSzPts val="1800"/>
            </a:pPr>
            <a:r>
              <a:rPr lang="en-US" dirty="0"/>
              <a:t>Students should take 8 credits of Kyrgyz language and literature course:</a:t>
            </a:r>
          </a:p>
          <a:p>
            <a:pPr marL="0" lvl="0" indent="0">
              <a:spcBef>
                <a:spcPts val="0"/>
              </a:spcBef>
              <a:buSzPts val="1800"/>
              <a:buNone/>
            </a:pPr>
            <a:r>
              <a:rPr lang="en-US" dirty="0"/>
              <a:t>1. Kyrgyz Language and Literature I – 4 cr. course</a:t>
            </a:r>
          </a:p>
          <a:p>
            <a:pPr marL="0" lvl="0" indent="0">
              <a:spcBef>
                <a:spcPts val="0"/>
              </a:spcBef>
              <a:buSzPts val="1800"/>
              <a:buNone/>
            </a:pPr>
            <a:r>
              <a:rPr lang="en-US" dirty="0"/>
              <a:t>2. Kyrgyz Language and Literature II – 4 cr. course</a:t>
            </a:r>
          </a:p>
          <a:p>
            <a:pPr marL="0" lvl="0" indent="0">
              <a:spcBef>
                <a:spcPts val="480"/>
              </a:spcBef>
              <a:buSzPts val="1800"/>
              <a:buNone/>
            </a:pPr>
            <a:r>
              <a:rPr lang="en-US" dirty="0"/>
              <a:t> </a:t>
            </a:r>
            <a:r>
              <a:rPr lang="en-US" b="1" dirty="0"/>
              <a:t>AND</a:t>
            </a:r>
            <a:r>
              <a:rPr lang="en-US" dirty="0"/>
              <a:t> 4 credits of Russian Language course.</a:t>
            </a:r>
          </a:p>
          <a:p>
            <a:pPr marL="0" lvl="0" indent="0">
              <a:spcBef>
                <a:spcPts val="480"/>
              </a:spcBef>
              <a:buSzPts val="1800"/>
              <a:buNone/>
            </a:pPr>
            <a:r>
              <a:rPr lang="en-US" dirty="0"/>
              <a:t>1. Russian language I – 2 cr. course </a:t>
            </a:r>
          </a:p>
          <a:p>
            <a:pPr marL="0" lvl="0" indent="0">
              <a:spcBef>
                <a:spcPts val="480"/>
              </a:spcBef>
              <a:buSzPts val="1800"/>
              <a:buNone/>
            </a:pPr>
            <a:r>
              <a:rPr lang="en-US" dirty="0"/>
              <a:t>2. Russian language II – 2 cr. course</a:t>
            </a:r>
          </a:p>
          <a:p>
            <a:pPr>
              <a:spcBef>
                <a:spcPts val="480"/>
              </a:spcBef>
              <a:buSzPts val="1800"/>
            </a:pPr>
            <a:r>
              <a:rPr lang="en-US" dirty="0"/>
              <a:t>Total </a:t>
            </a:r>
            <a:r>
              <a:rPr lang="en-US" b="1" dirty="0"/>
              <a:t>12 credits</a:t>
            </a:r>
          </a:p>
          <a:p>
            <a:endParaRPr lang="en-US" dirty="0" smtClean="0"/>
          </a:p>
          <a:p>
            <a:endParaRPr lang="en-US" dirty="0"/>
          </a:p>
          <a:p>
            <a:pPr marL="0" indent="0">
              <a:buNone/>
            </a:pPr>
            <a:endParaRPr lang="en-US" dirty="0" smtClean="0"/>
          </a:p>
          <a:p>
            <a:endParaRPr lang="en-US" dirty="0"/>
          </a:p>
          <a:p>
            <a:endParaRPr lang="en-US" dirty="0" smtClean="0"/>
          </a:p>
          <a:p>
            <a:endParaRPr lang="en-US" dirty="0" smtClean="0"/>
          </a:p>
          <a:p>
            <a:pPr marL="0" indent="0">
              <a:buNone/>
            </a:pPr>
            <a:endParaRPr lang="ru-RU" dirty="0"/>
          </a:p>
        </p:txBody>
      </p:sp>
    </p:spTree>
    <p:extLst>
      <p:ext uri="{BB962C8B-B14F-4D97-AF65-F5344CB8AC3E}">
        <p14:creationId xmlns:p14="http://schemas.microsoft.com/office/powerpoint/2010/main" val="3778623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 counted courses</a:t>
            </a:r>
            <a:endParaRPr lang="ru-RU" dirty="0"/>
          </a:p>
        </p:txBody>
      </p:sp>
      <p:sp>
        <p:nvSpPr>
          <p:cNvPr id="3" name="Content Placeholder 2"/>
          <p:cNvSpPr>
            <a:spLocks noGrp="1"/>
          </p:cNvSpPr>
          <p:nvPr>
            <p:ph idx="1"/>
          </p:nvPr>
        </p:nvSpPr>
        <p:spPr>
          <a:xfrm>
            <a:off x="457200" y="1783357"/>
            <a:ext cx="8229600" cy="4525963"/>
          </a:xfrm>
        </p:spPr>
        <p:txBody>
          <a:bodyPr/>
          <a:lstStyle/>
          <a:p>
            <a:r>
              <a:rPr lang="en-US" dirty="0" smtClean="0"/>
              <a:t>There are double counted courses: ART/RUS.</a:t>
            </a:r>
          </a:p>
          <a:p>
            <a:r>
              <a:rPr lang="en-US" dirty="0" smtClean="0">
                <a:solidFill>
                  <a:schemeClr val="accent4"/>
                </a:solidFill>
              </a:rPr>
              <a:t>No double counted course for KYR</a:t>
            </a:r>
            <a:endParaRPr lang="en-US" dirty="0">
              <a:solidFill>
                <a:schemeClr val="accent4"/>
              </a:solidFill>
            </a:endParaRPr>
          </a:p>
          <a:p>
            <a:r>
              <a:rPr lang="en-US" dirty="0"/>
              <a:t>If you see </a:t>
            </a:r>
            <a:r>
              <a:rPr lang="en-US" dirty="0" smtClean="0"/>
              <a:t>a course </a:t>
            </a:r>
            <a:r>
              <a:rPr lang="en-US" dirty="0"/>
              <a:t>with </a:t>
            </a:r>
            <a:r>
              <a:rPr lang="en-US" dirty="0" smtClean="0"/>
              <a:t>a double </a:t>
            </a:r>
            <a:r>
              <a:rPr lang="en-US" dirty="0"/>
              <a:t>code you can </a:t>
            </a:r>
            <a:r>
              <a:rPr lang="en-US" dirty="0" smtClean="0"/>
              <a:t>fulfill two requirements with the same course. Example: taking course “Echo </a:t>
            </a:r>
            <a:r>
              <a:rPr lang="en-US" dirty="0"/>
              <a:t>of The Past: Soviet Sci-Fi in </a:t>
            </a:r>
            <a:r>
              <a:rPr lang="en-US" dirty="0" smtClean="0"/>
              <a:t>Film” with code RUS/ART fulfills the Russian </a:t>
            </a:r>
            <a:r>
              <a:rPr lang="en-US" dirty="0"/>
              <a:t>language </a:t>
            </a:r>
            <a:r>
              <a:rPr lang="en-US" dirty="0" smtClean="0"/>
              <a:t>requirement </a:t>
            </a:r>
            <a:r>
              <a:rPr lang="en-US" dirty="0"/>
              <a:t>and Art </a:t>
            </a:r>
            <a:r>
              <a:rPr lang="en-US" dirty="0" smtClean="0"/>
              <a:t>requirement. </a:t>
            </a:r>
            <a:r>
              <a:rPr lang="en-US" i="1" dirty="0" smtClean="0"/>
              <a:t>(</a:t>
            </a:r>
            <a:r>
              <a:rPr lang="en-US" i="1" u="sng" dirty="0" smtClean="0"/>
              <a:t>6 credits of Russian and 6 credits of Art</a:t>
            </a:r>
            <a:r>
              <a:rPr lang="en-US" i="1" dirty="0" smtClean="0"/>
              <a:t>).</a:t>
            </a:r>
            <a:endParaRPr lang="en-US" i="1" dirty="0"/>
          </a:p>
          <a:p>
            <a:r>
              <a:rPr lang="en-US" dirty="0"/>
              <a:t>Please pay attention to the level of language </a:t>
            </a:r>
            <a:r>
              <a:rPr lang="en-US" dirty="0" smtClean="0"/>
              <a:t>required to succeed in the course</a:t>
            </a:r>
            <a:r>
              <a:rPr lang="en-US" dirty="0"/>
              <a:t>. The level will be </a:t>
            </a:r>
            <a:r>
              <a:rPr lang="en-US" dirty="0" smtClean="0"/>
              <a:t>indicated.</a:t>
            </a:r>
            <a:endParaRPr lang="en-US" dirty="0"/>
          </a:p>
          <a:p>
            <a:endParaRPr lang="ru-RU" dirty="0"/>
          </a:p>
        </p:txBody>
      </p:sp>
    </p:spTree>
    <p:extLst>
      <p:ext uri="{BB962C8B-B14F-4D97-AF65-F5344CB8AC3E}">
        <p14:creationId xmlns:p14="http://schemas.microsoft.com/office/powerpoint/2010/main" val="531390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latin typeface="Bodoni MT Condensed" pitchFamily="18" charset="0"/>
                <a:cs typeface="Times New Roman" pitchFamily="18" charset="0"/>
              </a:rPr>
              <a:t>Foreign Languages </a:t>
            </a:r>
            <a:endParaRPr lang="ru-RU"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457200" y="1700808"/>
            <a:ext cx="8229600" cy="4680520"/>
          </a:xfrm>
        </p:spPr>
        <p:txBody>
          <a:bodyPr>
            <a:normAutofit fontScale="92500" lnSpcReduction="10000"/>
          </a:bodyPr>
          <a:lstStyle/>
          <a:p>
            <a:pPr>
              <a:defRPr/>
            </a:pPr>
            <a:r>
              <a:rPr lang="en-US" dirty="0" smtClean="0">
                <a:latin typeface="Franklin Gothic Book" pitchFamily="34" charset="0"/>
                <a:cs typeface="Times New Roman" pitchFamily="18" charset="0"/>
              </a:rPr>
              <a:t>Japanese </a:t>
            </a:r>
            <a:r>
              <a:rPr lang="en-US" dirty="0">
                <a:solidFill>
                  <a:srgbClr val="FF0000"/>
                </a:solidFill>
                <a:latin typeface="Franklin Gothic Book" pitchFamily="34" charset="0"/>
                <a:cs typeface="Times New Roman" pitchFamily="18" charset="0"/>
              </a:rPr>
              <a:t>(part I and </a:t>
            </a:r>
            <a:r>
              <a:rPr lang="en-US" dirty="0" smtClean="0">
                <a:solidFill>
                  <a:srgbClr val="FF0000"/>
                </a:solidFill>
                <a:latin typeface="Franklin Gothic Book" pitchFamily="34" charset="0"/>
                <a:cs typeface="Times New Roman" pitchFamily="18" charset="0"/>
              </a:rPr>
              <a:t>II), </a:t>
            </a:r>
            <a:r>
              <a:rPr lang="en-US" dirty="0" smtClean="0">
                <a:latin typeface="Franklin Gothic Book" pitchFamily="34" charset="0"/>
                <a:cs typeface="Times New Roman" pitchFamily="18" charset="0"/>
              </a:rPr>
              <a:t>Korean </a:t>
            </a:r>
            <a:r>
              <a:rPr lang="en-US" dirty="0" smtClean="0">
                <a:solidFill>
                  <a:srgbClr val="FF0000"/>
                </a:solidFill>
                <a:latin typeface="Franklin Gothic Book" pitchFamily="34" charset="0"/>
                <a:cs typeface="Times New Roman" pitchFamily="18" charset="0"/>
              </a:rPr>
              <a:t>(part I), </a:t>
            </a:r>
            <a:r>
              <a:rPr lang="en-US" dirty="0" smtClean="0">
                <a:latin typeface="Franklin Gothic Book" pitchFamily="34" charset="0"/>
                <a:cs typeface="Times New Roman" pitchFamily="18" charset="0"/>
              </a:rPr>
              <a:t>Chinese </a:t>
            </a:r>
            <a:r>
              <a:rPr lang="en-US" dirty="0" smtClean="0">
                <a:solidFill>
                  <a:srgbClr val="FF0000"/>
                </a:solidFill>
                <a:latin typeface="Franklin Gothic Book" pitchFamily="34" charset="0"/>
                <a:cs typeface="Times New Roman" pitchFamily="18" charset="0"/>
              </a:rPr>
              <a:t>(part I) </a:t>
            </a:r>
            <a:r>
              <a:rPr lang="en-US" dirty="0" smtClean="0">
                <a:latin typeface="Franklin Gothic Book" pitchFamily="34" charset="0"/>
                <a:cs typeface="Times New Roman" pitchFamily="18" charset="0"/>
              </a:rPr>
              <a:t>are offered in FALL 2020. In Spring 2021 students continue taking part II of the selected language. </a:t>
            </a:r>
          </a:p>
          <a:p>
            <a:pPr>
              <a:defRPr/>
            </a:pPr>
            <a:endParaRPr lang="en-US" sz="1600" dirty="0" smtClean="0">
              <a:latin typeface="Franklin Gothic Book" pitchFamily="34" charset="0"/>
              <a:cs typeface="Times New Roman" pitchFamily="18" charset="0"/>
            </a:endParaRPr>
          </a:p>
          <a:p>
            <a:pPr>
              <a:defRPr/>
            </a:pPr>
            <a:r>
              <a:rPr lang="en-US" dirty="0" smtClean="0">
                <a:latin typeface="Franklin Gothic Book" pitchFamily="34" charset="0"/>
                <a:cs typeface="Times New Roman" pitchFamily="18" charset="0"/>
              </a:rPr>
              <a:t>German</a:t>
            </a:r>
            <a:r>
              <a:rPr lang="en-US" dirty="0">
                <a:latin typeface="Franklin Gothic Book" pitchFamily="34" charset="0"/>
                <a:cs typeface="Times New Roman" pitchFamily="18" charset="0"/>
              </a:rPr>
              <a:t>, </a:t>
            </a:r>
            <a:r>
              <a:rPr lang="en-US" dirty="0" smtClean="0">
                <a:latin typeface="Franklin Gothic Book" pitchFamily="34" charset="0"/>
                <a:cs typeface="Times New Roman" pitchFamily="18" charset="0"/>
              </a:rPr>
              <a:t>French, and Spanish </a:t>
            </a:r>
            <a:r>
              <a:rPr lang="en-US" dirty="0">
                <a:solidFill>
                  <a:srgbClr val="FF0000"/>
                </a:solidFill>
                <a:latin typeface="Franklin Gothic Book" pitchFamily="34" charset="0"/>
                <a:cs typeface="Times New Roman" pitchFamily="18" charset="0"/>
              </a:rPr>
              <a:t>(part </a:t>
            </a:r>
            <a:r>
              <a:rPr lang="en-US" dirty="0" smtClean="0">
                <a:solidFill>
                  <a:srgbClr val="FF0000"/>
                </a:solidFill>
                <a:latin typeface="Franklin Gothic Book" pitchFamily="34" charset="0"/>
                <a:cs typeface="Times New Roman" pitchFamily="18" charset="0"/>
              </a:rPr>
              <a:t>I, II, Advanced) </a:t>
            </a:r>
            <a:r>
              <a:rPr lang="en-US" dirty="0" smtClean="0">
                <a:latin typeface="Franklin Gothic Book" pitchFamily="34" charset="0"/>
                <a:cs typeface="Times New Roman" pitchFamily="18" charset="0"/>
              </a:rPr>
              <a:t>are offered </a:t>
            </a:r>
            <a:r>
              <a:rPr lang="en-US" dirty="0">
                <a:latin typeface="Franklin Gothic Book" pitchFamily="34" charset="0"/>
                <a:cs typeface="Times New Roman" pitchFamily="18" charset="0"/>
              </a:rPr>
              <a:t>in Fall </a:t>
            </a:r>
            <a:r>
              <a:rPr lang="en-US" dirty="0" smtClean="0">
                <a:latin typeface="Franklin Gothic Book" pitchFamily="34" charset="0"/>
                <a:cs typeface="Times New Roman" pitchFamily="18" charset="0"/>
              </a:rPr>
              <a:t>2020. </a:t>
            </a:r>
            <a:r>
              <a:rPr lang="en-US" dirty="0">
                <a:latin typeface="Franklin Gothic Book" pitchFamily="34" charset="0"/>
                <a:cs typeface="Times New Roman" pitchFamily="18" charset="0"/>
              </a:rPr>
              <a:t>In Spring </a:t>
            </a:r>
            <a:r>
              <a:rPr lang="en-US" dirty="0" smtClean="0">
                <a:latin typeface="Franklin Gothic Book" pitchFamily="34" charset="0"/>
                <a:cs typeface="Times New Roman" pitchFamily="18" charset="0"/>
              </a:rPr>
              <a:t>2021 students continue taking part II of the selected language. </a:t>
            </a:r>
          </a:p>
          <a:p>
            <a:pPr>
              <a:defRPr/>
            </a:pPr>
            <a:endParaRPr lang="en-US" sz="1600" dirty="0" smtClean="0">
              <a:latin typeface="Franklin Gothic Book" pitchFamily="34" charset="0"/>
              <a:cs typeface="Times New Roman" pitchFamily="18" charset="0"/>
            </a:endParaRPr>
          </a:p>
          <a:p>
            <a:pPr>
              <a:defRPr/>
            </a:pPr>
            <a:r>
              <a:rPr lang="en-US" dirty="0" smtClean="0">
                <a:latin typeface="Franklin Gothic Book" pitchFamily="34" charset="0"/>
                <a:cs typeface="Times New Roman" pitchFamily="18" charset="0"/>
              </a:rPr>
              <a:t>If a student wants to take an Intermediate level course (as Part I), s/he must first take a test at European Studies department. </a:t>
            </a:r>
          </a:p>
          <a:p>
            <a:pPr>
              <a:defRPr/>
            </a:pPr>
            <a:r>
              <a:rPr lang="en-US" dirty="0" smtClean="0">
                <a:solidFill>
                  <a:srgbClr val="FF0000"/>
                </a:solidFill>
                <a:latin typeface="Times New Roman" pitchFamily="18" charset="0"/>
                <a:cs typeface="Times New Roman" pitchFamily="18" charset="0"/>
              </a:rPr>
              <a:t>(Only 6 cr. will cover HUM requirement) Starting from Fall 2018 only 6 credits of foreign language counts as HUM</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97590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Registration schedule</a:t>
            </a:r>
            <a:endParaRPr lang="ru-RU" dirty="0"/>
          </a:p>
        </p:txBody>
      </p:sp>
      <p:sp>
        <p:nvSpPr>
          <p:cNvPr id="3" name="Content Placeholder 2"/>
          <p:cNvSpPr>
            <a:spLocks noGrp="1"/>
          </p:cNvSpPr>
          <p:nvPr>
            <p:ph idx="1"/>
          </p:nvPr>
        </p:nvSpPr>
        <p:spPr>
          <a:xfrm>
            <a:off x="467544" y="2564904"/>
            <a:ext cx="8229600" cy="2836912"/>
          </a:xfrm>
        </p:spPr>
        <p:txBody>
          <a:bodyPr>
            <a:normAutofit/>
          </a:bodyPr>
          <a:lstStyle/>
          <a:p>
            <a:r>
              <a:rPr lang="en-US" dirty="0" smtClean="0"/>
              <a:t>Online Registration Period: </a:t>
            </a:r>
            <a:r>
              <a:rPr lang="en-US" dirty="0"/>
              <a:t>N</a:t>
            </a:r>
            <a:r>
              <a:rPr lang="en-US" dirty="0" smtClean="0"/>
              <a:t>ovember 23rd– December 4</a:t>
            </a:r>
            <a:r>
              <a:rPr lang="en-US" baseline="30000" dirty="0" smtClean="0"/>
              <a:t>th</a:t>
            </a:r>
            <a:r>
              <a:rPr lang="en-US" dirty="0" smtClean="0"/>
              <a:t> at 12:10 pm</a:t>
            </a:r>
          </a:p>
          <a:p>
            <a:r>
              <a:rPr lang="en-US" dirty="0" smtClean="0"/>
              <a:t>Add/Drop </a:t>
            </a:r>
            <a:r>
              <a:rPr lang="en-US" dirty="0"/>
              <a:t>Period: </a:t>
            </a:r>
            <a:r>
              <a:rPr lang="en-US" dirty="0" smtClean="0"/>
              <a:t>January 11th– January 18th</a:t>
            </a:r>
            <a:endParaRPr lang="ru-RU" dirty="0"/>
          </a:p>
          <a:p>
            <a:pPr lvl="1"/>
            <a:endParaRPr lang="en-US" dirty="0" smtClean="0"/>
          </a:p>
          <a:p>
            <a:endParaRPr lang="en-US" dirty="0" smtClean="0"/>
          </a:p>
        </p:txBody>
      </p:sp>
    </p:spTree>
    <p:extLst>
      <p:ext uri="{BB962C8B-B14F-4D97-AF65-F5344CB8AC3E}">
        <p14:creationId xmlns:p14="http://schemas.microsoft.com/office/powerpoint/2010/main" val="3923630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Course Policy</a:t>
            </a:r>
            <a:endParaRPr lang="ru-RU" dirty="0"/>
          </a:p>
        </p:txBody>
      </p:sp>
      <p:sp>
        <p:nvSpPr>
          <p:cNvPr id="3" name="Content Placeholder 2"/>
          <p:cNvSpPr>
            <a:spLocks noGrp="1"/>
          </p:cNvSpPr>
          <p:nvPr>
            <p:ph idx="1"/>
          </p:nvPr>
        </p:nvSpPr>
        <p:spPr>
          <a:xfrm>
            <a:off x="457200" y="1700809"/>
            <a:ext cx="8229600" cy="2952328"/>
          </a:xfrm>
        </p:spPr>
        <p:txBody>
          <a:bodyPr>
            <a:normAutofit/>
          </a:bodyPr>
          <a:lstStyle/>
          <a:p>
            <a:r>
              <a:rPr lang="en-US" dirty="0" smtClean="0"/>
              <a:t>AUCA policy states that if a student earns (6) credits for one (Fall) semester of a language but does not take </a:t>
            </a:r>
            <a:r>
              <a:rPr lang="en-US" dirty="0"/>
              <a:t>(6) credits of the same language the </a:t>
            </a:r>
            <a:r>
              <a:rPr lang="en-US" dirty="0" smtClean="0"/>
              <a:t>second (Spring) semester in that academic year, the </a:t>
            </a:r>
            <a:r>
              <a:rPr lang="en-US" dirty="0"/>
              <a:t>grade and </a:t>
            </a:r>
            <a:r>
              <a:rPr lang="en-US" u="sng" dirty="0"/>
              <a:t>6 credits will be removed from the student’s </a:t>
            </a:r>
            <a:r>
              <a:rPr lang="en-US" u="sng" dirty="0" smtClean="0"/>
              <a:t>transcript</a:t>
            </a:r>
            <a:r>
              <a:rPr lang="en-US" dirty="0" smtClean="0"/>
              <a:t>. </a:t>
            </a:r>
          </a:p>
          <a:p>
            <a:r>
              <a:rPr lang="en-US" dirty="0" smtClean="0"/>
              <a:t>A student will loose: </a:t>
            </a:r>
            <a:r>
              <a:rPr lang="en-US" dirty="0" smtClean="0">
                <a:solidFill>
                  <a:srgbClr val="FF0000"/>
                </a:solidFill>
              </a:rPr>
              <a:t>CREDITS, TIME,MONEY</a:t>
            </a:r>
          </a:p>
          <a:p>
            <a:pPr marL="0" indent="0">
              <a:buNone/>
            </a:pPr>
            <a:endParaRPr lang="en-US" dirty="0" smtClean="0"/>
          </a:p>
          <a:p>
            <a:endParaRPr lang="en-US" dirty="0" smtClean="0"/>
          </a:p>
          <a:p>
            <a:pPr marL="0" indent="0">
              <a:buNone/>
            </a:pPr>
            <a:endParaRPr lang="ru-RU" dirty="0"/>
          </a:p>
        </p:txBody>
      </p:sp>
    </p:spTree>
    <p:extLst>
      <p:ext uri="{BB962C8B-B14F-4D97-AF65-F5344CB8AC3E}">
        <p14:creationId xmlns:p14="http://schemas.microsoft.com/office/powerpoint/2010/main" val="33339577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Bard College Diploma</a:t>
            </a:r>
            <a:endParaRPr lang="ru-RU" dirty="0"/>
          </a:p>
        </p:txBody>
      </p:sp>
      <p:sp>
        <p:nvSpPr>
          <p:cNvPr id="3" name="Content Placeholder 2"/>
          <p:cNvSpPr>
            <a:spLocks noGrp="1"/>
          </p:cNvSpPr>
          <p:nvPr>
            <p:ph idx="1"/>
          </p:nvPr>
        </p:nvSpPr>
        <p:spPr>
          <a:xfrm>
            <a:off x="457200" y="1700808"/>
            <a:ext cx="8229600" cy="4425355"/>
          </a:xfrm>
        </p:spPr>
        <p:txBody>
          <a:bodyPr>
            <a:normAutofit fontScale="92500"/>
          </a:bodyPr>
          <a:lstStyle/>
          <a:p>
            <a:r>
              <a:rPr lang="en-US" dirty="0" smtClean="0"/>
              <a:t>Most majors earn a Bard College diploma upon graduation.</a:t>
            </a:r>
          </a:p>
          <a:p>
            <a:r>
              <a:rPr lang="en-US" dirty="0" smtClean="0"/>
              <a:t>BA &amp; IBL majors must earn additional credits for BARD certificate:</a:t>
            </a:r>
            <a:endParaRPr lang="en-US" dirty="0"/>
          </a:p>
          <a:p>
            <a:pPr lvl="1"/>
            <a:r>
              <a:rPr lang="en-US" dirty="0" smtClean="0"/>
              <a:t>12 credits Social Science</a:t>
            </a:r>
          </a:p>
          <a:p>
            <a:pPr lvl="1"/>
            <a:r>
              <a:rPr lang="en-US" dirty="0" smtClean="0"/>
              <a:t>12 credits Art</a:t>
            </a:r>
          </a:p>
          <a:p>
            <a:pPr lvl="1"/>
            <a:r>
              <a:rPr lang="en-US" dirty="0" smtClean="0"/>
              <a:t>12 credits Math </a:t>
            </a:r>
            <a:r>
              <a:rPr lang="en-US" dirty="0"/>
              <a:t>courses (including Science, Mathematics and Computing)</a:t>
            </a:r>
            <a:endParaRPr lang="en-US" dirty="0" smtClean="0"/>
          </a:p>
          <a:p>
            <a:pPr lvl="1"/>
            <a:r>
              <a:rPr lang="en-US" dirty="0" smtClean="0"/>
              <a:t>12 credits Humanities courses</a:t>
            </a:r>
          </a:p>
          <a:p>
            <a:r>
              <a:rPr lang="en-US" dirty="0" smtClean="0"/>
              <a:t>IBL students might have an opportunity to receive BARD College diploma majoring in Human Rights. For detailed information please contact the head of the IBL program </a:t>
            </a:r>
            <a:r>
              <a:rPr lang="en-US" dirty="0" err="1" smtClean="0"/>
              <a:t>Elida</a:t>
            </a:r>
            <a:r>
              <a:rPr lang="en-US" dirty="0" smtClean="0"/>
              <a:t> </a:t>
            </a:r>
            <a:r>
              <a:rPr lang="en-US" dirty="0" err="1" smtClean="0"/>
              <a:t>Nogoibaeva</a:t>
            </a:r>
            <a:r>
              <a:rPr lang="en-US" dirty="0" smtClean="0"/>
              <a:t>. </a:t>
            </a:r>
          </a:p>
          <a:p>
            <a:endParaRPr lang="ru-RU" dirty="0"/>
          </a:p>
        </p:txBody>
      </p:sp>
    </p:spTree>
    <p:extLst>
      <p:ext uri="{BB962C8B-B14F-4D97-AF65-F5344CB8AC3E}">
        <p14:creationId xmlns:p14="http://schemas.microsoft.com/office/powerpoint/2010/main" val="965644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dirty="0" smtClean="0">
                <a:cs typeface="Times New Roman" pitchFamily="18" charset="0"/>
              </a:rPr>
              <a:t>Sport class</a:t>
            </a:r>
            <a:endParaRPr lang="ru-RU" dirty="0" smtClean="0">
              <a:cs typeface="Times New Roman" pitchFamily="18" charset="0"/>
            </a:endParaRPr>
          </a:p>
        </p:txBody>
      </p:sp>
      <p:sp>
        <p:nvSpPr>
          <p:cNvPr id="3" name="Content Placeholder 2"/>
          <p:cNvSpPr>
            <a:spLocks noGrp="1"/>
          </p:cNvSpPr>
          <p:nvPr>
            <p:ph idx="1"/>
          </p:nvPr>
        </p:nvSpPr>
        <p:spPr>
          <a:xfrm>
            <a:off x="457200" y="1700808"/>
            <a:ext cx="8229600" cy="4425355"/>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latin typeface="Franklin Gothic Book" pitchFamily="34" charset="0"/>
                <a:cs typeface="Times New Roman" pitchFamily="18" charset="0"/>
              </a:rPr>
              <a:t>400 hours required for degree</a:t>
            </a:r>
          </a:p>
          <a:p>
            <a:pPr lvl="1">
              <a:buFont typeface="Arial" pitchFamily="34" charset="0"/>
              <a:buChar char="•"/>
              <a:defRPr/>
            </a:pPr>
            <a:r>
              <a:rPr lang="en-US" b="1" dirty="0" smtClean="0">
                <a:latin typeface="Franklin Gothic Book" pitchFamily="34" charset="0"/>
                <a:cs typeface="Times New Roman" pitchFamily="18" charset="0"/>
              </a:rPr>
              <a:t>100 hours per semester (4 semesters)</a:t>
            </a:r>
          </a:p>
          <a:p>
            <a:pPr eaLnBrk="1" fontAlgn="auto" hangingPunct="1">
              <a:spcAft>
                <a:spcPts val="0"/>
              </a:spcAft>
              <a:buFont typeface="Arial" pitchFamily="34" charset="0"/>
              <a:buChar char="•"/>
              <a:defRPr/>
            </a:pPr>
            <a:r>
              <a:rPr lang="en-US" b="1" dirty="0">
                <a:latin typeface="Franklin Gothic Book" pitchFamily="34" charset="0"/>
                <a:cs typeface="Times New Roman" pitchFamily="18" charset="0"/>
              </a:rPr>
              <a:t>N</a:t>
            </a:r>
            <a:r>
              <a:rPr lang="en-US" b="1" dirty="0" smtClean="0">
                <a:latin typeface="Franklin Gothic Book" pitchFamily="34" charset="0"/>
                <a:cs typeface="Times New Roman" pitchFamily="18" charset="0"/>
              </a:rPr>
              <a:t>on-credit</a:t>
            </a:r>
            <a:r>
              <a:rPr lang="en-US" dirty="0" smtClean="0">
                <a:latin typeface="Franklin Gothic Book" pitchFamily="34" charset="0"/>
                <a:cs typeface="Times New Roman" pitchFamily="18" charset="0"/>
              </a:rPr>
              <a:t> requirement</a:t>
            </a:r>
          </a:p>
          <a:p>
            <a:pPr eaLnBrk="1" fontAlgn="auto" hangingPunct="1">
              <a:spcAft>
                <a:spcPts val="0"/>
              </a:spcAft>
              <a:buFont typeface="Arial" pitchFamily="34" charset="0"/>
              <a:buChar char="•"/>
              <a:defRPr/>
            </a:pPr>
            <a:r>
              <a:rPr lang="en-US" dirty="0" smtClean="0">
                <a:latin typeface="Franklin Gothic Book" pitchFamily="34" charset="0"/>
                <a:cs typeface="Times New Roman" pitchFamily="18" charset="0"/>
              </a:rPr>
              <a:t>ONLY </a:t>
            </a:r>
            <a:r>
              <a:rPr lang="en-US" b="1" u="sng" dirty="0" smtClean="0">
                <a:latin typeface="Franklin Gothic Book" pitchFamily="34" charset="0"/>
                <a:cs typeface="Times New Roman" pitchFamily="18" charset="0"/>
              </a:rPr>
              <a:t>one Sport class </a:t>
            </a:r>
            <a:r>
              <a:rPr lang="en-US" dirty="0" smtClean="0">
                <a:latin typeface="Franklin Gothic Book" pitchFamily="34" charset="0"/>
                <a:cs typeface="Times New Roman" pitchFamily="18" charset="0"/>
              </a:rPr>
              <a:t>per semester</a:t>
            </a:r>
          </a:p>
          <a:p>
            <a:pPr eaLnBrk="1" fontAlgn="auto" hangingPunct="1">
              <a:spcAft>
                <a:spcPts val="0"/>
              </a:spcAft>
              <a:buFont typeface="Arial" pitchFamily="34" charset="0"/>
              <a:buChar char="•"/>
              <a:defRPr/>
            </a:pPr>
            <a:r>
              <a:rPr lang="en-US" dirty="0" smtClean="0">
                <a:latin typeface="Franklin Gothic Book" pitchFamily="34" charset="0"/>
                <a:cs typeface="Times New Roman" pitchFamily="18" charset="0"/>
              </a:rPr>
              <a:t>Registering for two or more Sport classes is NOT ALLOWED  </a:t>
            </a:r>
          </a:p>
          <a:p>
            <a:pPr eaLnBrk="1" fontAlgn="auto" hangingPunct="1">
              <a:spcAft>
                <a:spcPts val="0"/>
              </a:spcAft>
              <a:buFont typeface="Arial" pitchFamily="34" charset="0"/>
              <a:buChar char="•"/>
              <a:defRPr/>
            </a:pPr>
            <a:r>
              <a:rPr lang="en-US" u="sng" dirty="0" smtClean="0">
                <a:latin typeface="Franklin Gothic Book" pitchFamily="34" charset="0"/>
                <a:cs typeface="Times New Roman" pitchFamily="18" charset="0"/>
              </a:rPr>
              <a:t>Do not wait until the last days of Registration to drop an extra SPORT class</a:t>
            </a:r>
            <a:r>
              <a:rPr lang="en-US" dirty="0" smtClean="0">
                <a:latin typeface="Franklin Gothic Book" pitchFamily="34" charset="0"/>
                <a:cs typeface="Times New Roman" pitchFamily="18" charset="0"/>
              </a:rPr>
              <a:t>. Fellow students are trying to Register for classes that appear full</a:t>
            </a:r>
            <a:r>
              <a:rPr lang="en-US" dirty="0" smtClean="0">
                <a:latin typeface="Franklin Gothic Book" pitchFamily="34" charset="0"/>
                <a:cs typeface="Times New Roman" pitchFamily="18" charset="0"/>
              </a:rPr>
              <a:t>.</a:t>
            </a:r>
          </a:p>
          <a:p>
            <a:pPr>
              <a:buFont typeface="Arial" pitchFamily="34" charset="0"/>
              <a:buChar char="•"/>
              <a:defRPr/>
            </a:pPr>
            <a:r>
              <a:rPr lang="en-US" dirty="0" smtClean="0"/>
              <a:t>There is a </a:t>
            </a:r>
            <a:r>
              <a:rPr lang="en-US" dirty="0"/>
              <a:t>new course of </a:t>
            </a:r>
            <a:r>
              <a:rPr lang="en-US" b="1" u="sng" dirty="0"/>
              <a:t>Physiotherapy</a:t>
            </a:r>
            <a:r>
              <a:rPr lang="en-US" dirty="0"/>
              <a:t> for students, who cannot take sports classes for health reasons</a:t>
            </a:r>
            <a:endParaRPr lang="en-US" dirty="0" smtClean="0">
              <a:latin typeface="Franklin Gothic Book" pitchFamily="34" charset="0"/>
              <a:cs typeface="Times New Roman" pitchFamily="18" charset="0"/>
            </a:endParaRPr>
          </a:p>
          <a:p>
            <a:pPr eaLnBrk="1" fontAlgn="auto" hangingPunct="1">
              <a:spcAft>
                <a:spcPts val="0"/>
              </a:spcAft>
              <a:buFont typeface="Arial" pitchFamily="34" charset="0"/>
              <a:buChar char="•"/>
              <a:defRPr/>
            </a:pPr>
            <a:r>
              <a:rPr lang="en-US" dirty="0" smtClean="0">
                <a:solidFill>
                  <a:srgbClr val="FF0000"/>
                </a:solidFill>
                <a:latin typeface="Franklin Gothic Book" pitchFamily="34" charset="0"/>
                <a:cs typeface="Times New Roman" pitchFamily="18" charset="0"/>
              </a:rPr>
              <a:t>NON </a:t>
            </a:r>
            <a:r>
              <a:rPr lang="en-US" dirty="0">
                <a:solidFill>
                  <a:srgbClr val="FF0000"/>
                </a:solidFill>
                <a:latin typeface="Franklin Gothic Book" pitchFamily="34" charset="0"/>
                <a:cs typeface="Times New Roman" pitchFamily="18" charset="0"/>
              </a:rPr>
              <a:t>PASS </a:t>
            </a:r>
            <a:r>
              <a:rPr lang="en-US" dirty="0" smtClean="0">
                <a:solidFill>
                  <a:srgbClr val="FF0000"/>
                </a:solidFill>
                <a:latin typeface="Franklin Gothic Book" pitchFamily="34" charset="0"/>
                <a:cs typeface="Times New Roman" pitchFamily="18" charset="0"/>
              </a:rPr>
              <a:t>grade for a Sport class requires payment for a 5th semester / additional Sport class – $200 fee.</a:t>
            </a:r>
            <a:endParaRPr lang="ru-RU" dirty="0">
              <a:solidFill>
                <a:srgbClr val="FF0000"/>
              </a:solidFill>
              <a:latin typeface="Franklin Gothic Book" pitchFamily="34" charset="0"/>
              <a:cs typeface="Times New Roman" pitchFamily="18" charset="0"/>
            </a:endParaRPr>
          </a:p>
          <a:p>
            <a:pPr eaLnBrk="1" fontAlgn="auto" hangingPunct="1">
              <a:spcAft>
                <a:spcPts val="0"/>
              </a:spcAft>
              <a:buFont typeface="Arial" pitchFamily="34" charset="0"/>
              <a:buChar char="•"/>
              <a:defRPr/>
            </a:pPr>
            <a:endParaRPr lang="ru-RU" dirty="0"/>
          </a:p>
        </p:txBody>
      </p:sp>
    </p:spTree>
    <p:extLst>
      <p:ext uri="{BB962C8B-B14F-4D97-AF65-F5344CB8AC3E}">
        <p14:creationId xmlns:p14="http://schemas.microsoft.com/office/powerpoint/2010/main" val="25404955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courses for SPRING 2020</a:t>
            </a:r>
            <a:endParaRPr lang="ru-RU" dirty="0"/>
          </a:p>
        </p:txBody>
      </p:sp>
      <p:sp>
        <p:nvSpPr>
          <p:cNvPr id="3" name="Content Placeholder 2"/>
          <p:cNvSpPr>
            <a:spLocks noGrp="1"/>
          </p:cNvSpPr>
          <p:nvPr>
            <p:ph idx="1"/>
          </p:nvPr>
        </p:nvSpPr>
        <p:spPr>
          <a:xfrm>
            <a:off x="467544" y="2132856"/>
            <a:ext cx="8229600" cy="2952328"/>
          </a:xfrm>
        </p:spPr>
        <p:txBody>
          <a:bodyPr>
            <a:normAutofit/>
          </a:bodyPr>
          <a:lstStyle/>
          <a:p>
            <a:r>
              <a:rPr lang="en-US" b="1" dirty="0" smtClean="0"/>
              <a:t>Individual music courses </a:t>
            </a:r>
            <a:r>
              <a:rPr lang="en-US" dirty="0" smtClean="0"/>
              <a:t>are offered for an additional fee of </a:t>
            </a:r>
            <a:r>
              <a:rPr lang="en-US" dirty="0" smtClean="0">
                <a:solidFill>
                  <a:srgbClr val="FF0000"/>
                </a:solidFill>
              </a:rPr>
              <a:t>$135  </a:t>
            </a:r>
            <a:r>
              <a:rPr lang="en-US" dirty="0" smtClean="0"/>
              <a:t>and count as 2 credits.  </a:t>
            </a:r>
          </a:p>
          <a:p>
            <a:pPr lvl="1"/>
            <a:r>
              <a:rPr lang="en-US" dirty="0" smtClean="0"/>
              <a:t>Submit an application to the department chair for consideration</a:t>
            </a:r>
            <a:endParaRPr lang="en-US" dirty="0"/>
          </a:p>
          <a:p>
            <a:r>
              <a:rPr lang="en-US" dirty="0" smtClean="0"/>
              <a:t>Individual music courses include:</a:t>
            </a:r>
          </a:p>
          <a:p>
            <a:pPr lvl="1"/>
            <a:r>
              <a:rPr lang="en-US" dirty="0" smtClean="0"/>
              <a:t>Singing</a:t>
            </a:r>
          </a:p>
          <a:p>
            <a:pPr lvl="1"/>
            <a:r>
              <a:rPr lang="en-US" dirty="0" smtClean="0"/>
              <a:t>Piano</a:t>
            </a:r>
          </a:p>
        </p:txBody>
      </p:sp>
    </p:spTree>
    <p:extLst>
      <p:ext uri="{BB962C8B-B14F-4D97-AF65-F5344CB8AC3E}">
        <p14:creationId xmlns:p14="http://schemas.microsoft.com/office/powerpoint/2010/main" val="3622148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History of Kyrgyzstan and Geography</a:t>
            </a:r>
            <a:endParaRPr lang="ru-RU" dirty="0"/>
          </a:p>
        </p:txBody>
      </p:sp>
      <p:sp>
        <p:nvSpPr>
          <p:cNvPr id="3" name="Content Placeholder 2"/>
          <p:cNvSpPr>
            <a:spLocks noGrp="1"/>
          </p:cNvSpPr>
          <p:nvPr>
            <p:ph idx="1"/>
          </p:nvPr>
        </p:nvSpPr>
        <p:spPr>
          <a:xfrm>
            <a:off x="539552" y="2276872"/>
            <a:ext cx="8229600" cy="3024336"/>
          </a:xfrm>
        </p:spPr>
        <p:txBody>
          <a:bodyPr>
            <a:normAutofit lnSpcReduction="10000"/>
          </a:bodyPr>
          <a:lstStyle/>
          <a:p>
            <a:r>
              <a:rPr lang="en-US" dirty="0" smtClean="0"/>
              <a:t>History of Kyrgyzstan and Geography should be taken during Sophomore year </a:t>
            </a:r>
            <a:r>
              <a:rPr lang="en-US" b="1" u="sng" dirty="0" smtClean="0"/>
              <a:t>only</a:t>
            </a:r>
            <a:r>
              <a:rPr lang="en-US" dirty="0" smtClean="0"/>
              <a:t>. </a:t>
            </a:r>
          </a:p>
          <a:p>
            <a:endParaRPr lang="en-US" u="sng" dirty="0" smtClean="0"/>
          </a:p>
          <a:p>
            <a:r>
              <a:rPr lang="en-US" dirty="0" smtClean="0"/>
              <a:t>Students are required to take a state exam at the end of </a:t>
            </a:r>
            <a:r>
              <a:rPr lang="en-US" dirty="0"/>
              <a:t>S</a:t>
            </a:r>
            <a:r>
              <a:rPr lang="en-US" dirty="0" smtClean="0"/>
              <a:t>ophomore </a:t>
            </a:r>
            <a:r>
              <a:rPr lang="en-US" dirty="0" smtClean="0"/>
              <a:t>year</a:t>
            </a:r>
          </a:p>
          <a:p>
            <a:endParaRPr lang="en-US" dirty="0"/>
          </a:p>
          <a:p>
            <a:r>
              <a:rPr lang="en-US" dirty="0" err="1" smtClean="0"/>
              <a:t>Manas</a:t>
            </a:r>
            <a:r>
              <a:rPr lang="en-US" dirty="0" smtClean="0"/>
              <a:t> studies is a separate course that can be taken at any year of your study</a:t>
            </a:r>
            <a:endParaRPr lang="en-US" dirty="0" smtClean="0"/>
          </a:p>
        </p:txBody>
      </p:sp>
    </p:spTree>
    <p:extLst>
      <p:ext uri="{BB962C8B-B14F-4D97-AF65-F5344CB8AC3E}">
        <p14:creationId xmlns:p14="http://schemas.microsoft.com/office/powerpoint/2010/main" val="35870221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Complex Single Exam</a:t>
            </a:r>
            <a:endParaRPr lang="ru-RU" dirty="0"/>
          </a:p>
        </p:txBody>
      </p:sp>
      <p:sp>
        <p:nvSpPr>
          <p:cNvPr id="3" name="Объект 2"/>
          <p:cNvSpPr>
            <a:spLocks noGrp="1"/>
          </p:cNvSpPr>
          <p:nvPr>
            <p:ph idx="1"/>
          </p:nvPr>
        </p:nvSpPr>
        <p:spPr/>
        <p:txBody>
          <a:bodyPr/>
          <a:lstStyle/>
          <a:p>
            <a:pPr>
              <a:spcBef>
                <a:spcPts val="480"/>
              </a:spcBef>
              <a:buSzPts val="1800"/>
            </a:pPr>
            <a:r>
              <a:rPr lang="en-US" dirty="0"/>
              <a:t>History of Kyrgyzstan and Geography, Kyrgyz Language and Literature is a complex single state exam. You will take an exam at the end of sophomore year. </a:t>
            </a:r>
          </a:p>
          <a:p>
            <a:pPr lvl="0" indent="-228600">
              <a:spcBef>
                <a:spcPts val="480"/>
              </a:spcBef>
              <a:buClr>
                <a:schemeClr val="dk1"/>
              </a:buClr>
              <a:buSzPts val="1800"/>
              <a:buNone/>
            </a:pPr>
            <a:endParaRPr lang="en-US" u="sng" dirty="0"/>
          </a:p>
          <a:p>
            <a:pPr>
              <a:spcBef>
                <a:spcPts val="480"/>
              </a:spcBef>
              <a:buSzPts val="1350"/>
            </a:pPr>
            <a:r>
              <a:rPr lang="en-US" dirty="0"/>
              <a:t>If you have not covered any of the above mentioned  three courses, you are not allowed to take an exam.</a:t>
            </a:r>
          </a:p>
          <a:p>
            <a:pPr lvl="0">
              <a:spcBef>
                <a:spcPts val="0"/>
              </a:spcBef>
              <a:buSzPts val="1350"/>
              <a:buChar char="🙡"/>
            </a:pPr>
            <a:endParaRPr lang="en-US" dirty="0"/>
          </a:p>
          <a:p>
            <a:pPr>
              <a:spcBef>
                <a:spcPts val="0"/>
              </a:spcBef>
              <a:buSzPts val="1350"/>
            </a:pPr>
            <a:r>
              <a:rPr lang="en-US" dirty="0"/>
              <a:t>Please be careful when you plan your semester schedules during freshman and sophomore years.</a:t>
            </a:r>
          </a:p>
          <a:p>
            <a:endParaRPr lang="ru-RU" dirty="0"/>
          </a:p>
        </p:txBody>
      </p:sp>
    </p:spTree>
    <p:extLst>
      <p:ext uri="{BB962C8B-B14F-4D97-AF65-F5344CB8AC3E}">
        <p14:creationId xmlns:p14="http://schemas.microsoft.com/office/powerpoint/2010/main" val="3317146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Add/Drop period</a:t>
            </a:r>
            <a:endParaRPr lang="ru-RU" dirty="0"/>
          </a:p>
        </p:txBody>
      </p:sp>
      <p:sp>
        <p:nvSpPr>
          <p:cNvPr id="3" name="Content Placeholder 2"/>
          <p:cNvSpPr>
            <a:spLocks noGrp="1"/>
          </p:cNvSpPr>
          <p:nvPr>
            <p:ph idx="1"/>
          </p:nvPr>
        </p:nvSpPr>
        <p:spPr>
          <a:xfrm>
            <a:off x="539552" y="1844824"/>
            <a:ext cx="8229600" cy="4320480"/>
          </a:xfrm>
        </p:spPr>
        <p:txBody>
          <a:bodyPr>
            <a:normAutofit/>
          </a:bodyPr>
          <a:lstStyle/>
          <a:p>
            <a:r>
              <a:rPr lang="en-US" dirty="0" smtClean="0">
                <a:solidFill>
                  <a:schemeClr val="tx1"/>
                </a:solidFill>
              </a:rPr>
              <a:t>Monday, January 11</a:t>
            </a:r>
            <a:r>
              <a:rPr lang="en-US" baseline="30000" dirty="0" smtClean="0">
                <a:solidFill>
                  <a:schemeClr val="tx1"/>
                </a:solidFill>
              </a:rPr>
              <a:t>th</a:t>
            </a:r>
            <a:r>
              <a:rPr lang="en-US" dirty="0" smtClean="0">
                <a:solidFill>
                  <a:schemeClr val="tx1"/>
                </a:solidFill>
              </a:rPr>
              <a:t> to January 18</a:t>
            </a:r>
            <a:r>
              <a:rPr lang="en-US" baseline="30000" dirty="0" smtClean="0">
                <a:solidFill>
                  <a:schemeClr val="tx1"/>
                </a:solidFill>
              </a:rPr>
              <a:t>th</a:t>
            </a:r>
            <a:r>
              <a:rPr lang="en-US" dirty="0" smtClean="0">
                <a:solidFill>
                  <a:schemeClr val="tx1"/>
                </a:solidFill>
              </a:rPr>
              <a:t> </a:t>
            </a:r>
          </a:p>
          <a:p>
            <a:endParaRPr lang="en-US" dirty="0">
              <a:solidFill>
                <a:schemeClr val="tx1"/>
              </a:solidFill>
            </a:endParaRPr>
          </a:p>
          <a:p>
            <a:r>
              <a:rPr lang="en-US" dirty="0" smtClean="0"/>
              <a:t>During the first week of classes, students may attend classes and drop or add classes in order to design a successful academic plan for the semester.</a:t>
            </a:r>
          </a:p>
          <a:p>
            <a:endParaRPr lang="en-US" dirty="0" smtClean="0"/>
          </a:p>
          <a:p>
            <a:r>
              <a:rPr lang="en-US" dirty="0" smtClean="0"/>
              <a:t>Please remember that adding and dropping courses can disrupt a professor’s course schedule and the learning of fellow students. Choose wisely.</a:t>
            </a:r>
          </a:p>
          <a:p>
            <a:pPr marL="0" indent="0">
              <a:buNone/>
            </a:pPr>
            <a:endParaRPr lang="en-US" dirty="0" smtClean="0"/>
          </a:p>
          <a:p>
            <a:pPr marL="0" indent="0">
              <a:buNone/>
            </a:pPr>
            <a:endParaRPr lang="ru-RU" dirty="0"/>
          </a:p>
        </p:txBody>
      </p:sp>
    </p:spTree>
    <p:extLst>
      <p:ext uri="{BB962C8B-B14F-4D97-AF65-F5344CB8AC3E}">
        <p14:creationId xmlns:p14="http://schemas.microsoft.com/office/powerpoint/2010/main" val="20172245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 grade</a:t>
            </a:r>
            <a:endParaRPr lang="ru-RU" dirty="0"/>
          </a:p>
        </p:txBody>
      </p:sp>
      <p:sp>
        <p:nvSpPr>
          <p:cNvPr id="3" name="Content Placeholder 2"/>
          <p:cNvSpPr>
            <a:spLocks noGrp="1"/>
          </p:cNvSpPr>
          <p:nvPr>
            <p:ph idx="1"/>
          </p:nvPr>
        </p:nvSpPr>
        <p:spPr>
          <a:xfrm>
            <a:off x="107504" y="1700808"/>
            <a:ext cx="8712968" cy="4896544"/>
          </a:xfrm>
        </p:spPr>
        <p:txBody>
          <a:bodyPr>
            <a:normAutofit/>
          </a:bodyPr>
          <a:lstStyle/>
          <a:p>
            <a:r>
              <a:rPr lang="en-US" dirty="0" smtClean="0"/>
              <a:t>To </a:t>
            </a:r>
            <a:r>
              <a:rPr lang="en-US" dirty="0"/>
              <a:t>w</a:t>
            </a:r>
            <a:r>
              <a:rPr lang="en-US" dirty="0" smtClean="0"/>
              <a:t>ithdraw (“W” grade) from a class, deadline is always the 10</a:t>
            </a:r>
            <a:r>
              <a:rPr lang="en-US" baseline="30000" dirty="0" smtClean="0"/>
              <a:t>th</a:t>
            </a:r>
            <a:r>
              <a:rPr lang="en-US" dirty="0" smtClean="0"/>
              <a:t> week of the semester:</a:t>
            </a:r>
          </a:p>
          <a:p>
            <a:pPr marL="0" indent="0" algn="ctr">
              <a:buNone/>
            </a:pPr>
            <a:r>
              <a:rPr lang="en-US" b="1" dirty="0" smtClean="0">
                <a:solidFill>
                  <a:srgbClr val="FF0000"/>
                </a:solidFill>
              </a:rPr>
              <a:t>SPRING 2021 </a:t>
            </a:r>
            <a:r>
              <a:rPr lang="en-US" b="1" dirty="0">
                <a:solidFill>
                  <a:srgbClr val="FF0000"/>
                </a:solidFill>
              </a:rPr>
              <a:t>deadline for “W” grade is </a:t>
            </a:r>
            <a:r>
              <a:rPr lang="en-US" b="1" dirty="0" smtClean="0">
                <a:solidFill>
                  <a:srgbClr val="FF0000"/>
                </a:solidFill>
              </a:rPr>
              <a:t>March 19</a:t>
            </a:r>
            <a:r>
              <a:rPr lang="en-US" b="1" baseline="30000" dirty="0" smtClean="0">
                <a:solidFill>
                  <a:srgbClr val="FF0000"/>
                </a:solidFill>
              </a:rPr>
              <a:t>th</a:t>
            </a:r>
            <a:r>
              <a:rPr lang="en-US" b="1" dirty="0">
                <a:solidFill>
                  <a:srgbClr val="FF0000"/>
                </a:solidFill>
              </a:rPr>
              <a:t>, </a:t>
            </a:r>
            <a:r>
              <a:rPr lang="en-US" b="1" dirty="0" smtClean="0">
                <a:solidFill>
                  <a:srgbClr val="FF0000"/>
                </a:solidFill>
              </a:rPr>
              <a:t>2021.</a:t>
            </a:r>
            <a:endParaRPr lang="en-US" dirty="0" smtClean="0"/>
          </a:p>
          <a:p>
            <a:r>
              <a:rPr lang="en-US" dirty="0" smtClean="0"/>
              <a:t>Reasons for taking “W” grade:</a:t>
            </a:r>
          </a:p>
          <a:p>
            <a:pPr lvl="1">
              <a:buFont typeface="Wingdings" pitchFamily="2" charset="2"/>
              <a:buChar char="Ø"/>
            </a:pPr>
            <a:r>
              <a:rPr lang="en-US" dirty="0" smtClean="0"/>
              <a:t>Your </a:t>
            </a:r>
            <a:r>
              <a:rPr lang="en-US" dirty="0"/>
              <a:t>GPA is in </a:t>
            </a:r>
            <a:r>
              <a:rPr lang="en-US" dirty="0" smtClean="0"/>
              <a:t>serious </a:t>
            </a:r>
            <a:r>
              <a:rPr lang="en-US" dirty="0"/>
              <a:t>d</a:t>
            </a:r>
            <a:r>
              <a:rPr lang="en-US" dirty="0" smtClean="0"/>
              <a:t>anger (there is high risk of getting an “F”).</a:t>
            </a:r>
          </a:p>
          <a:p>
            <a:pPr lvl="1">
              <a:buFont typeface="Wingdings" pitchFamily="2" charset="2"/>
              <a:buChar char="Ø"/>
            </a:pPr>
            <a:r>
              <a:rPr lang="en-US" dirty="0" smtClean="0"/>
              <a:t>You’re </a:t>
            </a:r>
            <a:r>
              <a:rPr lang="en-US" dirty="0"/>
              <a:t>j</a:t>
            </a:r>
            <a:r>
              <a:rPr lang="en-US" dirty="0" smtClean="0"/>
              <a:t>ust </a:t>
            </a:r>
            <a:r>
              <a:rPr lang="en-US" dirty="0"/>
              <a:t>p</a:t>
            </a:r>
            <a:r>
              <a:rPr lang="en-US" dirty="0" smtClean="0"/>
              <a:t>lain overwhelmed and need to adjust your schedule.</a:t>
            </a:r>
          </a:p>
          <a:p>
            <a:pPr lvl="1">
              <a:buFont typeface="Wingdings" pitchFamily="2" charset="2"/>
              <a:buChar char="Ø"/>
            </a:pPr>
            <a:r>
              <a:rPr lang="en-US" dirty="0"/>
              <a:t>Read </a:t>
            </a:r>
            <a:r>
              <a:rPr lang="en-US" dirty="0" smtClean="0"/>
              <a:t>about </a:t>
            </a:r>
            <a:r>
              <a:rPr lang="en-US" dirty="0"/>
              <a:t>this </a:t>
            </a:r>
            <a:r>
              <a:rPr lang="en-US" dirty="0" smtClean="0"/>
              <a:t>grade option and it fits with a successful academic plan.</a:t>
            </a:r>
          </a:p>
          <a:p>
            <a:r>
              <a:rPr lang="en-US" dirty="0" smtClean="0"/>
              <a:t>If you decide to take a “W” grade, please print out the W form </a:t>
            </a:r>
            <a:r>
              <a:rPr lang="en-US" dirty="0" smtClean="0">
                <a:solidFill>
                  <a:srgbClr val="FF0000"/>
                </a:solidFill>
              </a:rPr>
              <a:t>in advance</a:t>
            </a:r>
            <a:r>
              <a:rPr lang="en-US" dirty="0" smtClean="0"/>
              <a:t> and have department head sign it before submitting it to Shared Services Center, Room 234.</a:t>
            </a:r>
          </a:p>
          <a:p>
            <a:r>
              <a:rPr lang="en-US" dirty="0" smtClean="0"/>
              <a:t>W form link</a:t>
            </a:r>
            <a:r>
              <a:rPr lang="en-US" dirty="0"/>
              <a:t>: </a:t>
            </a:r>
            <a:r>
              <a:rPr lang="en-US" dirty="0">
                <a:hlinkClick r:id="rId2"/>
              </a:rPr>
              <a:t>https://ssc.auca.kg/forms</a:t>
            </a:r>
            <a:r>
              <a:rPr lang="en-US" dirty="0" smtClean="0">
                <a:hlinkClick r:id="rId2"/>
              </a:rPr>
              <a:t>/</a:t>
            </a:r>
            <a:r>
              <a:rPr lang="en-US" dirty="0" smtClean="0"/>
              <a:t> </a:t>
            </a:r>
            <a:endParaRPr lang="ru-RU" dirty="0"/>
          </a:p>
        </p:txBody>
      </p:sp>
    </p:spTree>
    <p:extLst>
      <p:ext uri="{BB962C8B-B14F-4D97-AF65-F5344CB8AC3E}">
        <p14:creationId xmlns:p14="http://schemas.microsoft.com/office/powerpoint/2010/main" val="3023484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Academic and Department Advising </a:t>
            </a:r>
            <a:endParaRPr lang="ru-RU" dirty="0"/>
          </a:p>
        </p:txBody>
      </p:sp>
      <p:sp>
        <p:nvSpPr>
          <p:cNvPr id="3" name="Content Placeholder 2"/>
          <p:cNvSpPr>
            <a:spLocks noGrp="1"/>
          </p:cNvSpPr>
          <p:nvPr>
            <p:ph idx="1"/>
          </p:nvPr>
        </p:nvSpPr>
        <p:spPr>
          <a:xfrm>
            <a:off x="539552" y="2204864"/>
            <a:ext cx="8229600" cy="2880320"/>
          </a:xfrm>
        </p:spPr>
        <p:txBody>
          <a:bodyPr/>
          <a:lstStyle/>
          <a:p>
            <a:pPr marL="0" lvl="0" indent="0">
              <a:lnSpc>
                <a:spcPct val="90000"/>
              </a:lnSpc>
              <a:spcBef>
                <a:spcPts val="480"/>
              </a:spcBef>
              <a:buNone/>
            </a:pPr>
            <a:r>
              <a:rPr lang="en-US" dirty="0"/>
              <a:t>If you have questions Please e-mail </a:t>
            </a:r>
            <a:r>
              <a:rPr lang="en-US" u="sng" dirty="0">
                <a:solidFill>
                  <a:schemeClr val="hlink"/>
                </a:solidFill>
                <a:hlinkClick r:id="rId2"/>
              </a:rPr>
              <a:t>advising@auca.kg</a:t>
            </a:r>
            <a:r>
              <a:rPr lang="en-US" dirty="0"/>
              <a:t> or call and send a </a:t>
            </a:r>
            <a:r>
              <a:rPr lang="en-US" dirty="0" err="1"/>
              <a:t>whatsapp</a:t>
            </a:r>
            <a:r>
              <a:rPr lang="en-US" dirty="0"/>
              <a:t> messages to</a:t>
            </a:r>
            <a:r>
              <a:rPr lang="en-US" dirty="0" smtClean="0"/>
              <a:t>:</a:t>
            </a:r>
          </a:p>
          <a:p>
            <a:pPr marL="0" lvl="0" indent="0">
              <a:lnSpc>
                <a:spcPct val="90000"/>
              </a:lnSpc>
              <a:spcBef>
                <a:spcPts val="480"/>
              </a:spcBef>
              <a:buNone/>
            </a:pPr>
            <a:r>
              <a:rPr lang="en-US" dirty="0" smtClean="0"/>
              <a:t>Academic Advising Room - 244</a:t>
            </a:r>
            <a:endParaRPr lang="en-US" dirty="0"/>
          </a:p>
          <a:p>
            <a:pPr marL="0" lvl="0" indent="0">
              <a:lnSpc>
                <a:spcPct val="90000"/>
              </a:lnSpc>
              <a:spcBef>
                <a:spcPts val="480"/>
              </a:spcBef>
              <a:buNone/>
            </a:pPr>
            <a:endParaRPr lang="en-US" dirty="0"/>
          </a:p>
          <a:p>
            <a:pPr>
              <a:lnSpc>
                <a:spcPct val="90000"/>
              </a:lnSpc>
              <a:spcBef>
                <a:spcPts val="480"/>
              </a:spcBef>
              <a:buSzPts val="1800"/>
            </a:pPr>
            <a:r>
              <a:rPr lang="en-US" dirty="0" err="1"/>
              <a:t>Gulnur</a:t>
            </a:r>
            <a:r>
              <a:rPr lang="en-US" dirty="0"/>
              <a:t> </a:t>
            </a:r>
            <a:r>
              <a:rPr lang="en-US" dirty="0" err="1"/>
              <a:t>Esenalieva</a:t>
            </a:r>
            <a:r>
              <a:rPr lang="en-US" dirty="0"/>
              <a:t> 0770 777529 , </a:t>
            </a:r>
          </a:p>
          <a:p>
            <a:pPr>
              <a:lnSpc>
                <a:spcPct val="90000"/>
              </a:lnSpc>
              <a:spcBef>
                <a:spcPts val="480"/>
              </a:spcBef>
              <a:buSzPts val="1800"/>
            </a:pPr>
            <a:r>
              <a:rPr lang="en-US" dirty="0" err="1"/>
              <a:t>Zarina</a:t>
            </a:r>
            <a:r>
              <a:rPr lang="en-US" dirty="0"/>
              <a:t> </a:t>
            </a:r>
            <a:r>
              <a:rPr lang="en-US" dirty="0" err="1"/>
              <a:t>Beishenbaeva</a:t>
            </a:r>
            <a:r>
              <a:rPr lang="en-US" dirty="0"/>
              <a:t> 0777 999 740, </a:t>
            </a:r>
          </a:p>
          <a:p>
            <a:pPr>
              <a:lnSpc>
                <a:spcPct val="90000"/>
              </a:lnSpc>
              <a:spcBef>
                <a:spcPts val="480"/>
              </a:spcBef>
              <a:buSzPts val="1800"/>
            </a:pPr>
            <a:r>
              <a:rPr lang="en-US" dirty="0" err="1"/>
              <a:t>Gulnur</a:t>
            </a:r>
            <a:r>
              <a:rPr lang="en-US" dirty="0"/>
              <a:t> </a:t>
            </a:r>
            <a:r>
              <a:rPr lang="en-US" dirty="0" err="1"/>
              <a:t>Abdyrakunova</a:t>
            </a:r>
            <a:r>
              <a:rPr lang="en-US" dirty="0"/>
              <a:t> 0777 999 820 </a:t>
            </a:r>
          </a:p>
        </p:txBody>
      </p:sp>
    </p:spTree>
    <p:extLst>
      <p:ext uri="{BB962C8B-B14F-4D97-AF65-F5344CB8AC3E}">
        <p14:creationId xmlns:p14="http://schemas.microsoft.com/office/powerpoint/2010/main" val="791388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Online WARC – Tutoring</a:t>
            </a:r>
            <a:endParaRPr lang="ru-RU" dirty="0"/>
          </a:p>
        </p:txBody>
      </p:sp>
      <p:sp>
        <p:nvSpPr>
          <p:cNvPr id="3" name="Content Placeholder 2"/>
          <p:cNvSpPr>
            <a:spLocks noGrp="1"/>
          </p:cNvSpPr>
          <p:nvPr>
            <p:ph idx="1"/>
          </p:nvPr>
        </p:nvSpPr>
        <p:spPr/>
        <p:txBody>
          <a:bodyPr>
            <a:normAutofit/>
          </a:bodyPr>
          <a:lstStyle/>
          <a:p>
            <a:pPr>
              <a:spcBef>
                <a:spcPts val="0"/>
              </a:spcBef>
              <a:buSzPts val="1800"/>
            </a:pPr>
            <a:r>
              <a:rPr lang="en-US" dirty="0"/>
              <a:t>WARC – Writing and Academic Resource Center</a:t>
            </a:r>
          </a:p>
          <a:p>
            <a:pPr lvl="1" indent="-296544">
              <a:spcBef>
                <a:spcPts val="400"/>
              </a:spcBef>
              <a:buSzPts val="1700"/>
            </a:pPr>
            <a:r>
              <a:rPr lang="en-US" dirty="0"/>
              <a:t>One-on-one tutoring for all students </a:t>
            </a:r>
            <a:r>
              <a:rPr lang="en-US" i="1" u="sng" dirty="0">
                <a:solidFill>
                  <a:srgbClr val="FF0000"/>
                </a:solidFill>
              </a:rPr>
              <a:t>ONLINE is AVAILABLE </a:t>
            </a:r>
            <a:endParaRPr lang="en-US" dirty="0"/>
          </a:p>
          <a:p>
            <a:pPr marL="742950" lvl="0" indent="-177800">
              <a:spcBef>
                <a:spcPts val="400"/>
              </a:spcBef>
              <a:buNone/>
            </a:pPr>
            <a:endParaRPr lang="en-US" sz="2000" i="1" u="sng" dirty="0">
              <a:solidFill>
                <a:srgbClr val="FF0000"/>
              </a:solidFill>
            </a:endParaRPr>
          </a:p>
          <a:p>
            <a:pPr>
              <a:spcBef>
                <a:spcPts val="480"/>
              </a:spcBef>
              <a:buSzPts val="1800"/>
            </a:pPr>
            <a:r>
              <a:rPr lang="en-US" dirty="0"/>
              <a:t>Areas of tutoring:</a:t>
            </a:r>
          </a:p>
          <a:p>
            <a:pPr lvl="1" indent="-296544">
              <a:spcBef>
                <a:spcPts val="400"/>
              </a:spcBef>
              <a:buSzPts val="1700"/>
            </a:pPr>
            <a:r>
              <a:rPr lang="en-US" dirty="0"/>
              <a:t>Writing: short and long research paper, essay, statement of purpose, motivation letter, etc.</a:t>
            </a:r>
          </a:p>
          <a:p>
            <a:pPr lvl="1" indent="-296544">
              <a:spcBef>
                <a:spcPts val="400"/>
              </a:spcBef>
              <a:buSzPts val="1700"/>
            </a:pPr>
            <a:r>
              <a:rPr lang="en-US" dirty="0"/>
              <a:t>Mathematics, Economics, Accounting, Programming, SPSS, English Help, Kyrgyz language</a:t>
            </a:r>
          </a:p>
          <a:p>
            <a:pPr marL="0" lvl="0" indent="0">
              <a:spcBef>
                <a:spcPts val="480"/>
              </a:spcBef>
              <a:buNone/>
            </a:pPr>
            <a:endParaRPr lang="en-US" b="1" dirty="0"/>
          </a:p>
          <a:p>
            <a:pPr>
              <a:spcBef>
                <a:spcPts val="480"/>
              </a:spcBef>
              <a:buSzPts val="1800"/>
            </a:pPr>
            <a:r>
              <a:rPr lang="en-US" dirty="0"/>
              <a:t>WARC Hours: Monday – Saturday, from 10 a.m. to 4 p.m., also 8 p.m. to 9 p.m. on weekdays</a:t>
            </a:r>
          </a:p>
        </p:txBody>
      </p:sp>
    </p:spTree>
    <p:extLst>
      <p:ext uri="{BB962C8B-B14F-4D97-AF65-F5344CB8AC3E}">
        <p14:creationId xmlns:p14="http://schemas.microsoft.com/office/powerpoint/2010/main" val="530325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a:t>
            </a:r>
            <a:endParaRPr lang="ru-RU" dirty="0"/>
          </a:p>
        </p:txBody>
      </p:sp>
      <p:sp>
        <p:nvSpPr>
          <p:cNvPr id="3" name="Content Placeholder 2"/>
          <p:cNvSpPr>
            <a:spLocks noGrp="1"/>
          </p:cNvSpPr>
          <p:nvPr>
            <p:ph idx="1"/>
          </p:nvPr>
        </p:nvSpPr>
        <p:spPr>
          <a:xfrm>
            <a:off x="457200" y="1700808"/>
            <a:ext cx="8229600" cy="4425355"/>
          </a:xfrm>
        </p:spPr>
        <p:txBody>
          <a:bodyPr/>
          <a:lstStyle/>
          <a:p>
            <a:r>
              <a:rPr lang="en-US" dirty="0" smtClean="0"/>
              <a:t>Every Freshman student is given a Checklist by the Major department during Orientation Week. </a:t>
            </a:r>
          </a:p>
          <a:p>
            <a:r>
              <a:rPr lang="en-US" dirty="0"/>
              <a:t>Please </a:t>
            </a:r>
            <a:r>
              <a:rPr lang="en-US" dirty="0" smtClean="0"/>
              <a:t>ask your Department Office Manager for a Checklist if you </a:t>
            </a:r>
            <a:r>
              <a:rPr lang="en-US" dirty="0"/>
              <a:t>do not </a:t>
            </a:r>
            <a:r>
              <a:rPr lang="en-US" dirty="0" smtClean="0"/>
              <a:t>have one.</a:t>
            </a:r>
          </a:p>
          <a:p>
            <a:r>
              <a:rPr lang="en-US" dirty="0" smtClean="0"/>
              <a:t>You can also find Checklists on </a:t>
            </a:r>
            <a:r>
              <a:rPr lang="en-US" dirty="0" smtClean="0">
                <a:hlinkClick r:id="rId2"/>
              </a:rPr>
              <a:t>www.auca.kg</a:t>
            </a:r>
            <a:r>
              <a:rPr lang="en-US" dirty="0" smtClean="0"/>
              <a:t> website under each department</a:t>
            </a:r>
          </a:p>
          <a:p>
            <a:r>
              <a:rPr lang="en-US" dirty="0"/>
              <a:t>Before each </a:t>
            </a:r>
            <a:r>
              <a:rPr lang="en-US" dirty="0" smtClean="0"/>
              <a:t>Registration period, follow </a:t>
            </a:r>
            <a:r>
              <a:rPr lang="en-US" dirty="0"/>
              <a:t>your </a:t>
            </a:r>
            <a:r>
              <a:rPr lang="en-US" dirty="0" smtClean="0"/>
              <a:t>Checklist independently </a:t>
            </a:r>
            <a:r>
              <a:rPr lang="en-US" dirty="0"/>
              <a:t>and </a:t>
            </a:r>
            <a:r>
              <a:rPr lang="en-US" b="1" u="sng" dirty="0">
                <a:effectLst>
                  <a:outerShdw blurRad="38100" dist="38100" dir="2700000" algn="tl">
                    <a:srgbClr val="000000">
                      <a:alpha val="43137"/>
                    </a:srgbClr>
                  </a:outerShdw>
                </a:effectLst>
              </a:rPr>
              <a:t>see your </a:t>
            </a:r>
            <a:r>
              <a:rPr lang="en-US" b="1" u="sng" dirty="0" smtClean="0">
                <a:effectLst>
                  <a:outerShdw blurRad="38100" dist="38100" dir="2700000" algn="tl">
                    <a:srgbClr val="000000">
                      <a:alpha val="43137"/>
                    </a:srgbClr>
                  </a:outerShdw>
                </a:effectLst>
              </a:rPr>
              <a:t>Advisor </a:t>
            </a:r>
            <a:r>
              <a:rPr lang="en-US" dirty="0"/>
              <a:t>if you have questions</a:t>
            </a:r>
            <a:r>
              <a:rPr lang="en-US" dirty="0" smtClean="0"/>
              <a:t>.</a:t>
            </a:r>
          </a:p>
        </p:txBody>
      </p:sp>
    </p:spTree>
    <p:extLst>
      <p:ext uri="{BB962C8B-B14F-4D97-AF65-F5344CB8AC3E}">
        <p14:creationId xmlns:p14="http://schemas.microsoft.com/office/powerpoint/2010/main" val="27485697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WARC – Tutoring Resource</a:t>
            </a:r>
            <a:endParaRPr lang="ru-RU" dirty="0"/>
          </a:p>
        </p:txBody>
      </p:sp>
      <p:sp>
        <p:nvSpPr>
          <p:cNvPr id="3" name="Объект 2"/>
          <p:cNvSpPr>
            <a:spLocks noGrp="1"/>
          </p:cNvSpPr>
          <p:nvPr>
            <p:ph idx="1"/>
          </p:nvPr>
        </p:nvSpPr>
        <p:spPr/>
        <p:txBody>
          <a:bodyPr>
            <a:normAutofit lnSpcReduction="10000"/>
          </a:bodyPr>
          <a:lstStyle/>
          <a:p>
            <a:pPr>
              <a:spcBef>
                <a:spcPts val="0"/>
              </a:spcBef>
              <a:buSzPts val="1665"/>
            </a:pPr>
            <a:r>
              <a:rPr lang="en-US" dirty="0"/>
              <a:t>To </a:t>
            </a:r>
            <a:r>
              <a:rPr lang="en-US" b="1" dirty="0"/>
              <a:t>book a session</a:t>
            </a:r>
            <a:r>
              <a:rPr lang="en-US" dirty="0"/>
              <a:t>, simply the visit online schedule located on website, </a:t>
            </a:r>
            <a:r>
              <a:rPr lang="en-US" b="1" dirty="0"/>
              <a:t>warc.auca.kg</a:t>
            </a:r>
          </a:p>
          <a:p>
            <a:pPr>
              <a:spcBef>
                <a:spcPts val="444"/>
              </a:spcBef>
              <a:buSzPts val="1665"/>
            </a:pPr>
            <a:r>
              <a:rPr lang="en-US" dirty="0"/>
              <a:t>Log in with your </a:t>
            </a:r>
            <a:r>
              <a:rPr lang="en-US" b="1" dirty="0"/>
              <a:t>AUCA account information</a:t>
            </a:r>
            <a:r>
              <a:rPr lang="en-US" dirty="0"/>
              <a:t>, and select an available session</a:t>
            </a:r>
          </a:p>
          <a:p>
            <a:pPr>
              <a:spcBef>
                <a:spcPts val="444"/>
              </a:spcBef>
              <a:buSzPts val="1665"/>
            </a:pPr>
            <a:r>
              <a:rPr lang="en-US" dirty="0"/>
              <a:t>You will </a:t>
            </a:r>
            <a:r>
              <a:rPr lang="en-US" b="1" dirty="0"/>
              <a:t>receive an invitation </a:t>
            </a:r>
            <a:r>
              <a:rPr lang="en-US" dirty="0"/>
              <a:t>to a Google Hangout session from your tutor at your AUCA email address.</a:t>
            </a:r>
          </a:p>
          <a:p>
            <a:pPr>
              <a:spcBef>
                <a:spcPts val="444"/>
              </a:spcBef>
              <a:buSzPts val="1665"/>
            </a:pPr>
            <a:r>
              <a:rPr lang="en-US" dirty="0" smtClean="0"/>
              <a:t>Open </a:t>
            </a:r>
            <a:r>
              <a:rPr lang="en-US" b="1" dirty="0"/>
              <a:t>Google Hangout </a:t>
            </a:r>
            <a:r>
              <a:rPr lang="en-US" dirty="0"/>
              <a:t>and Google Drive</a:t>
            </a:r>
          </a:p>
          <a:p>
            <a:pPr>
              <a:spcBef>
                <a:spcPts val="444"/>
              </a:spcBef>
              <a:buSzPts val="1665"/>
            </a:pPr>
            <a:r>
              <a:rPr lang="en-US" dirty="0"/>
              <a:t>Make sure that you have your </a:t>
            </a:r>
            <a:r>
              <a:rPr lang="en-US" b="1" dirty="0"/>
              <a:t>audio and video </a:t>
            </a:r>
            <a:r>
              <a:rPr lang="en-US" dirty="0"/>
              <a:t>both enabled</a:t>
            </a:r>
          </a:p>
          <a:p>
            <a:pPr>
              <a:spcBef>
                <a:spcPts val="444"/>
              </a:spcBef>
              <a:buSzPts val="1665"/>
            </a:pPr>
            <a:r>
              <a:rPr lang="en-US" dirty="0"/>
              <a:t>Expect a </a:t>
            </a:r>
            <a:r>
              <a:rPr lang="en-US" b="1" dirty="0"/>
              <a:t>call from your tutor</a:t>
            </a:r>
            <a:endParaRPr lang="en-US" dirty="0"/>
          </a:p>
          <a:p>
            <a:pPr>
              <a:spcBef>
                <a:spcPts val="444"/>
              </a:spcBef>
              <a:buSzPts val="1665"/>
            </a:pPr>
            <a:r>
              <a:rPr lang="en-US" dirty="0"/>
              <a:t>For more information on WARC services, please see </a:t>
            </a:r>
            <a:r>
              <a:rPr lang="en-US" b="1" dirty="0"/>
              <a:t>warc@auca.kg</a:t>
            </a:r>
            <a:r>
              <a:rPr lang="en-US" dirty="0"/>
              <a:t> </a:t>
            </a:r>
          </a:p>
          <a:p>
            <a:endParaRPr lang="ru-RU" dirty="0"/>
          </a:p>
        </p:txBody>
      </p:sp>
    </p:spTree>
    <p:extLst>
      <p:ext uri="{BB962C8B-B14F-4D97-AF65-F5344CB8AC3E}">
        <p14:creationId xmlns:p14="http://schemas.microsoft.com/office/powerpoint/2010/main" val="3272690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Services</a:t>
            </a:r>
            <a:endParaRPr lang="ru-RU" dirty="0"/>
          </a:p>
        </p:txBody>
      </p:sp>
      <p:sp>
        <p:nvSpPr>
          <p:cNvPr id="3" name="Content Placeholder 2"/>
          <p:cNvSpPr>
            <a:spLocks noGrp="1"/>
          </p:cNvSpPr>
          <p:nvPr>
            <p:ph idx="1"/>
          </p:nvPr>
        </p:nvSpPr>
        <p:spPr>
          <a:xfrm>
            <a:off x="457200" y="1700808"/>
            <a:ext cx="8229600" cy="4425355"/>
          </a:xfrm>
        </p:spPr>
        <p:txBody>
          <a:bodyPr>
            <a:normAutofit fontScale="92500"/>
          </a:bodyPr>
          <a:lstStyle/>
          <a:p>
            <a:r>
              <a:rPr lang="en-US" dirty="0" smtClean="0"/>
              <a:t>Counseling Services are free and available to all registered AUCA students seeking direction and support with personal</a:t>
            </a:r>
            <a:r>
              <a:rPr lang="en-US" dirty="0"/>
              <a:t>, </a:t>
            </a:r>
            <a:r>
              <a:rPr lang="en-US" dirty="0" smtClean="0"/>
              <a:t>family, developmental </a:t>
            </a:r>
            <a:r>
              <a:rPr lang="en-US" dirty="0"/>
              <a:t>and academic-related </a:t>
            </a:r>
            <a:r>
              <a:rPr lang="en-US" dirty="0" smtClean="0"/>
              <a:t>problems.</a:t>
            </a:r>
          </a:p>
          <a:p>
            <a:r>
              <a:rPr lang="en-US" dirty="0" smtClean="0"/>
              <a:t>Students are encouraged to discuss feelings and learn how to manage stress and new relationships.</a:t>
            </a:r>
          </a:p>
          <a:p>
            <a:r>
              <a:rPr lang="en-US" dirty="0" smtClean="0"/>
              <a:t>Please feel free to contact our trained counselors at AUCA:</a:t>
            </a:r>
          </a:p>
          <a:p>
            <a:pPr lvl="1">
              <a:lnSpc>
                <a:spcPct val="90000"/>
              </a:lnSpc>
              <a:spcBef>
                <a:spcPts val="400"/>
              </a:spcBef>
              <a:buSzPts val="1700"/>
            </a:pPr>
            <a:r>
              <a:rPr lang="en-US" b="1" dirty="0"/>
              <a:t>Diana </a:t>
            </a:r>
            <a:r>
              <a:rPr lang="en-US" b="1" dirty="0" err="1"/>
              <a:t>Pokhilko</a:t>
            </a:r>
            <a:r>
              <a:rPr lang="en-US" dirty="0"/>
              <a:t>, Psychologist</a:t>
            </a:r>
          </a:p>
          <a:p>
            <a:pPr lvl="1">
              <a:lnSpc>
                <a:spcPct val="90000"/>
              </a:lnSpc>
              <a:spcBef>
                <a:spcPts val="400"/>
              </a:spcBef>
              <a:buSzPts val="1700"/>
            </a:pPr>
            <a:r>
              <a:rPr lang="en-US" b="1" dirty="0"/>
              <a:t>Aida </a:t>
            </a:r>
            <a:r>
              <a:rPr lang="en-US" b="1" dirty="0" err="1"/>
              <a:t>Parpieva</a:t>
            </a:r>
            <a:r>
              <a:rPr lang="en-US" b="1" dirty="0"/>
              <a:t>, </a:t>
            </a:r>
            <a:r>
              <a:rPr lang="en-US" dirty="0"/>
              <a:t>Psychologist</a:t>
            </a:r>
          </a:p>
          <a:p>
            <a:pPr lvl="1">
              <a:lnSpc>
                <a:spcPct val="90000"/>
              </a:lnSpc>
              <a:spcBef>
                <a:spcPts val="400"/>
              </a:spcBef>
              <a:buSzPts val="1700"/>
            </a:pPr>
            <a:r>
              <a:rPr lang="en-US" dirty="0"/>
              <a:t>To set up a meeting write an email: </a:t>
            </a:r>
            <a:r>
              <a:rPr lang="en-US" u="sng" dirty="0">
                <a:solidFill>
                  <a:schemeClr val="hlink"/>
                </a:solidFill>
                <a:hlinkClick r:id="rId2"/>
              </a:rPr>
              <a:t>cs@auca.kg</a:t>
            </a:r>
            <a:endParaRPr lang="en-US" u="sng" dirty="0"/>
          </a:p>
          <a:p>
            <a:pPr lvl="1">
              <a:lnSpc>
                <a:spcPct val="90000"/>
              </a:lnSpc>
              <a:spcBef>
                <a:spcPts val="400"/>
              </a:spcBef>
              <a:buSzPts val="1700"/>
            </a:pPr>
            <a:r>
              <a:rPr lang="en-US" u="sng" dirty="0"/>
              <a:t>Or call 0552 282277 </a:t>
            </a:r>
            <a:endParaRPr lang="en-US" dirty="0"/>
          </a:p>
          <a:p>
            <a:pPr lvl="1">
              <a:lnSpc>
                <a:spcPct val="90000"/>
              </a:lnSpc>
              <a:spcBef>
                <a:spcPts val="400"/>
              </a:spcBef>
              <a:buSzPts val="1700"/>
            </a:pPr>
            <a:r>
              <a:rPr lang="en-US" u="sng" dirty="0"/>
              <a:t>https://cs.auca.kg/student-counseling/</a:t>
            </a:r>
          </a:p>
          <a:p>
            <a:pPr lvl="1">
              <a:lnSpc>
                <a:spcPct val="90000"/>
              </a:lnSpc>
              <a:spcBef>
                <a:spcPts val="400"/>
              </a:spcBef>
              <a:buSzPts val="1700"/>
            </a:pPr>
            <a:r>
              <a:rPr lang="en-US" u="sng" dirty="0">
                <a:solidFill>
                  <a:schemeClr val="hlink"/>
                </a:solidFill>
                <a:hlinkClick r:id="rId3"/>
              </a:rPr>
              <a:t>https://www.auca.kg/en/psychologist/</a:t>
            </a:r>
            <a:endParaRPr lang="en-US" dirty="0"/>
          </a:p>
          <a:p>
            <a:pPr marL="457200" lvl="1" indent="0">
              <a:buNone/>
            </a:pPr>
            <a:endParaRPr lang="en-US" dirty="0"/>
          </a:p>
          <a:p>
            <a:pPr marL="457200" lvl="1" indent="0">
              <a:buNone/>
            </a:pPr>
            <a:endParaRPr lang="en-US" dirty="0"/>
          </a:p>
          <a:p>
            <a:pPr marL="0" indent="0">
              <a:buNone/>
            </a:pPr>
            <a:endParaRPr lang="ru-RU" dirty="0"/>
          </a:p>
        </p:txBody>
      </p:sp>
    </p:spTree>
    <p:extLst>
      <p:ext uri="{BB962C8B-B14F-4D97-AF65-F5344CB8AC3E}">
        <p14:creationId xmlns:p14="http://schemas.microsoft.com/office/powerpoint/2010/main" val="7744209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Friendly Reminders</a:t>
            </a:r>
            <a:endParaRPr lang="ru-RU" dirty="0"/>
          </a:p>
        </p:txBody>
      </p:sp>
      <p:sp>
        <p:nvSpPr>
          <p:cNvPr id="3" name="Content Placeholder 2"/>
          <p:cNvSpPr>
            <a:spLocks noGrp="1"/>
          </p:cNvSpPr>
          <p:nvPr>
            <p:ph idx="1"/>
          </p:nvPr>
        </p:nvSpPr>
        <p:spPr/>
        <p:txBody>
          <a:bodyPr>
            <a:normAutofit/>
          </a:bodyPr>
          <a:lstStyle/>
          <a:p>
            <a:r>
              <a:rPr lang="en-US" dirty="0" smtClean="0"/>
              <a:t>Check your </a:t>
            </a:r>
            <a:r>
              <a:rPr lang="en-US" b="1" dirty="0" smtClean="0"/>
              <a:t>AUCA e-mail </a:t>
            </a:r>
            <a:r>
              <a:rPr lang="en-US" dirty="0" smtClean="0"/>
              <a:t>to avoid missing important information – deadlines, course changes, updated policies and important announcements.</a:t>
            </a:r>
          </a:p>
          <a:p>
            <a:r>
              <a:rPr lang="en-US" b="1" u="sng" dirty="0" smtClean="0">
                <a:solidFill>
                  <a:srgbClr val="FF0000"/>
                </a:solidFill>
              </a:rPr>
              <a:t>Update your phone and email contact information </a:t>
            </a:r>
            <a:r>
              <a:rPr lang="en-US" dirty="0" smtClean="0"/>
              <a:t>right away so we can reach you. Avoid a call to your family. </a:t>
            </a:r>
          </a:p>
          <a:p>
            <a:r>
              <a:rPr lang="en-US" dirty="0" smtClean="0"/>
              <a:t>Course Evaluations – available online and required from all students at the end of each semester. </a:t>
            </a:r>
          </a:p>
          <a:p>
            <a:r>
              <a:rPr lang="en-US" dirty="0" smtClean="0"/>
              <a:t>Updated </a:t>
            </a:r>
            <a:r>
              <a:rPr lang="en-US" dirty="0"/>
              <a:t>academic </a:t>
            </a:r>
            <a:r>
              <a:rPr lang="en-US" dirty="0" smtClean="0"/>
              <a:t>rules and polices can </a:t>
            </a:r>
            <a:r>
              <a:rPr lang="en-US" dirty="0"/>
              <a:t>be found online, at Registrar’s web </a:t>
            </a:r>
            <a:r>
              <a:rPr lang="en-US" dirty="0" smtClean="0"/>
              <a:t>page: </a:t>
            </a:r>
            <a:r>
              <a:rPr lang="en-US" dirty="0">
                <a:solidFill>
                  <a:srgbClr val="FF0000"/>
                </a:solidFill>
              </a:rPr>
              <a:t>https://auca.kg/en/rulesreg/</a:t>
            </a:r>
            <a:endParaRPr lang="en-US" dirty="0"/>
          </a:p>
          <a:p>
            <a:endParaRPr lang="en-US" dirty="0" smtClean="0"/>
          </a:p>
          <a:p>
            <a:pPr marL="0" indent="0">
              <a:buNone/>
            </a:pPr>
            <a:endParaRPr lang="en-US" dirty="0" smtClean="0"/>
          </a:p>
          <a:p>
            <a:pPr marL="0" indent="0">
              <a:buNone/>
            </a:pPr>
            <a:endParaRPr lang="en-US" dirty="0" smtClean="0"/>
          </a:p>
          <a:p>
            <a:pPr marL="0" indent="0">
              <a:buNone/>
            </a:pPr>
            <a:endParaRPr lang="ru-RU" dirty="0"/>
          </a:p>
        </p:txBody>
      </p:sp>
    </p:spTree>
    <p:extLst>
      <p:ext uri="{BB962C8B-B14F-4D97-AF65-F5344CB8AC3E}">
        <p14:creationId xmlns:p14="http://schemas.microsoft.com/office/powerpoint/2010/main" val="12266325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Thank you! </a:t>
            </a:r>
            <a:endParaRPr lang="ru-RU" dirty="0"/>
          </a:p>
        </p:txBody>
      </p:sp>
      <p:sp>
        <p:nvSpPr>
          <p:cNvPr id="3" name="Объект 2"/>
          <p:cNvSpPr>
            <a:spLocks noGrp="1"/>
          </p:cNvSpPr>
          <p:nvPr>
            <p:ph idx="1"/>
          </p:nvPr>
        </p:nvSpPr>
        <p:spPr/>
        <p:txBody>
          <a:bodyPr/>
          <a:lstStyle/>
          <a:p>
            <a:endParaRPr lang="en-US" dirty="0" smtClean="0"/>
          </a:p>
          <a:p>
            <a:endParaRPr lang="en-US" dirty="0"/>
          </a:p>
          <a:p>
            <a:pPr algn="ctr"/>
            <a:r>
              <a:rPr lang="en-US" sz="4400" dirty="0" smtClean="0"/>
              <a:t>Any questions?</a:t>
            </a:r>
            <a:endParaRPr lang="ru-RU" sz="4400" dirty="0"/>
          </a:p>
        </p:txBody>
      </p:sp>
    </p:spTree>
    <p:extLst>
      <p:ext uri="{BB962C8B-B14F-4D97-AF65-F5344CB8AC3E}">
        <p14:creationId xmlns:p14="http://schemas.microsoft.com/office/powerpoint/2010/main" val="194073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Credits</a:t>
            </a:r>
            <a:endParaRPr lang="ru-RU" dirty="0"/>
          </a:p>
        </p:txBody>
      </p:sp>
      <p:sp>
        <p:nvSpPr>
          <p:cNvPr id="3" name="Content Placeholder 2"/>
          <p:cNvSpPr>
            <a:spLocks noGrp="1"/>
          </p:cNvSpPr>
          <p:nvPr>
            <p:ph idx="1"/>
          </p:nvPr>
        </p:nvSpPr>
        <p:spPr>
          <a:xfrm>
            <a:off x="539552" y="2420888"/>
            <a:ext cx="8229600" cy="2520280"/>
          </a:xfrm>
        </p:spPr>
        <p:txBody>
          <a:bodyPr/>
          <a:lstStyle/>
          <a:p>
            <a:r>
              <a:rPr lang="en-US" dirty="0" smtClean="0">
                <a:solidFill>
                  <a:schemeClr val="tx1"/>
                </a:solidFill>
              </a:rPr>
              <a:t>Regular credit load: 30 credits </a:t>
            </a:r>
          </a:p>
          <a:p>
            <a:endParaRPr lang="en-US" sz="1600" dirty="0">
              <a:solidFill>
                <a:schemeClr val="tx1"/>
              </a:solidFill>
            </a:endParaRPr>
          </a:p>
          <a:p>
            <a:r>
              <a:rPr lang="en-US" dirty="0" smtClean="0">
                <a:solidFill>
                  <a:schemeClr val="tx1"/>
                </a:solidFill>
              </a:rPr>
              <a:t>3 additional </a:t>
            </a:r>
            <a:r>
              <a:rPr lang="en-US" dirty="0">
                <a:solidFill>
                  <a:schemeClr val="tx1"/>
                </a:solidFill>
              </a:rPr>
              <a:t>credits </a:t>
            </a:r>
            <a:r>
              <a:rPr lang="en-US" dirty="0" smtClean="0">
                <a:solidFill>
                  <a:schemeClr val="tx1"/>
                </a:solidFill>
              </a:rPr>
              <a:t> are given (tuition free) in the second, third, and fourth year of study</a:t>
            </a:r>
          </a:p>
          <a:p>
            <a:r>
              <a:rPr lang="en-US" dirty="0" smtClean="0">
                <a:solidFill>
                  <a:schemeClr val="tx1"/>
                </a:solidFill>
              </a:rPr>
              <a:t>Total: 240 credits in 4 years</a:t>
            </a:r>
          </a:p>
          <a:p>
            <a:endParaRPr lang="en-US" sz="1600" dirty="0" smtClean="0">
              <a:solidFill>
                <a:srgbClr val="FF0000"/>
              </a:solidFill>
            </a:endParaRPr>
          </a:p>
          <a:p>
            <a:pPr marL="0" indent="0">
              <a:buNone/>
            </a:pPr>
            <a:endParaRPr lang="en-US" dirty="0"/>
          </a:p>
        </p:txBody>
      </p:sp>
    </p:spTree>
    <p:extLst>
      <p:ext uri="{BB962C8B-B14F-4D97-AF65-F5344CB8AC3E}">
        <p14:creationId xmlns:p14="http://schemas.microsoft.com/office/powerpoint/2010/main" val="54432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Auditing </a:t>
            </a:r>
            <a:endParaRPr lang="ru-RU" dirty="0"/>
          </a:p>
        </p:txBody>
      </p:sp>
      <p:sp>
        <p:nvSpPr>
          <p:cNvPr id="3" name="Content Placeholder 2"/>
          <p:cNvSpPr>
            <a:spLocks noGrp="1"/>
          </p:cNvSpPr>
          <p:nvPr>
            <p:ph idx="1"/>
          </p:nvPr>
        </p:nvSpPr>
        <p:spPr>
          <a:xfrm>
            <a:off x="457200" y="1772815"/>
            <a:ext cx="8229600" cy="4464497"/>
          </a:xfrm>
        </p:spPr>
        <p:txBody>
          <a:bodyPr>
            <a:normAutofit fontScale="92500"/>
          </a:bodyPr>
          <a:lstStyle/>
          <a:p>
            <a:r>
              <a:rPr lang="en-US" dirty="0" smtClean="0"/>
              <a:t>Audits </a:t>
            </a:r>
            <a:r>
              <a:rPr lang="en-US" dirty="0"/>
              <a:t>are beneficial for students who want to explore courses outside their majors, or those who are interested in courses that may require extraordinary effort to complete during the same semester as their compulsory major courses</a:t>
            </a:r>
            <a:r>
              <a:rPr lang="en-US" dirty="0" smtClean="0"/>
              <a:t>.</a:t>
            </a:r>
          </a:p>
          <a:p>
            <a:r>
              <a:rPr lang="en-US" dirty="0" smtClean="0"/>
              <a:t>6 </a:t>
            </a:r>
            <a:r>
              <a:rPr lang="en-US" dirty="0"/>
              <a:t>audit credits </a:t>
            </a:r>
            <a:r>
              <a:rPr lang="en-US" dirty="0" smtClean="0"/>
              <a:t>- not </a:t>
            </a:r>
            <a:r>
              <a:rPr lang="en-US" dirty="0"/>
              <a:t>required but possible; </a:t>
            </a:r>
            <a:endParaRPr lang="en-US" sz="1600" dirty="0"/>
          </a:p>
          <a:p>
            <a:r>
              <a:rPr lang="en-US" dirty="0" smtClean="0"/>
              <a:t>If you select a course with </a:t>
            </a:r>
            <a:r>
              <a:rPr lang="en-US" dirty="0" smtClean="0">
                <a:solidFill>
                  <a:srgbClr val="FF0000"/>
                </a:solidFill>
              </a:rPr>
              <a:t>available audit seats</a:t>
            </a:r>
            <a:r>
              <a:rPr lang="en-US" dirty="0" smtClean="0"/>
              <a:t>, it means you may audit the course. If Online Registration does not allow you to register for a course with an audit status, this course is not available for audit.</a:t>
            </a:r>
          </a:p>
          <a:p>
            <a:r>
              <a:rPr lang="en-US" dirty="0" smtClean="0"/>
              <a:t>For more information, </a:t>
            </a:r>
            <a:r>
              <a:rPr lang="en-US" dirty="0"/>
              <a:t>please visit: </a:t>
            </a:r>
            <a:r>
              <a:rPr lang="en-US" dirty="0">
                <a:hlinkClick r:id="rId2"/>
              </a:rPr>
              <a:t>https://auca.kg/en/reg_audit</a:t>
            </a:r>
            <a:r>
              <a:rPr lang="en-US" dirty="0" smtClean="0">
                <a:hlinkClick r:id="rId2"/>
              </a:rPr>
              <a:t>/</a:t>
            </a:r>
            <a:r>
              <a:rPr lang="en-US" dirty="0" smtClean="0"/>
              <a:t> </a:t>
            </a:r>
          </a:p>
          <a:p>
            <a:pPr marL="0" indent="0">
              <a:buNone/>
            </a:pPr>
            <a:r>
              <a:rPr lang="en-US" dirty="0" smtClean="0"/>
              <a:t> </a:t>
            </a:r>
          </a:p>
          <a:p>
            <a:endParaRPr lang="ru-RU" dirty="0"/>
          </a:p>
        </p:txBody>
      </p:sp>
    </p:spTree>
    <p:extLst>
      <p:ext uri="{BB962C8B-B14F-4D97-AF65-F5344CB8AC3E}">
        <p14:creationId xmlns:p14="http://schemas.microsoft.com/office/powerpoint/2010/main" val="3813707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Pre-Requisites </a:t>
            </a:r>
            <a:endParaRPr lang="ru-RU" dirty="0"/>
          </a:p>
        </p:txBody>
      </p:sp>
      <p:sp>
        <p:nvSpPr>
          <p:cNvPr id="3" name="Content Placeholder 2"/>
          <p:cNvSpPr>
            <a:spLocks noGrp="1"/>
          </p:cNvSpPr>
          <p:nvPr>
            <p:ph idx="1"/>
          </p:nvPr>
        </p:nvSpPr>
        <p:spPr/>
        <p:txBody>
          <a:bodyPr>
            <a:normAutofit/>
          </a:bodyPr>
          <a:lstStyle/>
          <a:p>
            <a:pPr>
              <a:lnSpc>
                <a:spcPct val="150000"/>
              </a:lnSpc>
            </a:pPr>
            <a:r>
              <a:rPr lang="en-US" dirty="0" smtClean="0"/>
              <a:t>Check PRE-REQUISITES for each class</a:t>
            </a:r>
            <a:endParaRPr lang="en-US" dirty="0"/>
          </a:p>
          <a:p>
            <a:pPr>
              <a:lnSpc>
                <a:spcPct val="150000"/>
              </a:lnSpc>
            </a:pPr>
            <a:r>
              <a:rPr lang="en-US" dirty="0" smtClean="0"/>
              <a:t>Pre-requisites: courses required before taking more advanced</a:t>
            </a:r>
            <a:r>
              <a:rPr lang="en-US" dirty="0"/>
              <a:t> </a:t>
            </a:r>
            <a:r>
              <a:rPr lang="en-US" dirty="0" smtClean="0"/>
              <a:t>courses in an area of study </a:t>
            </a:r>
          </a:p>
          <a:p>
            <a:pPr>
              <a:lnSpc>
                <a:spcPct val="150000"/>
              </a:lnSpc>
            </a:pPr>
            <a:r>
              <a:rPr lang="en-US" dirty="0" smtClean="0"/>
              <a:t>For example: cannot take FYS 211 before FYS 100 </a:t>
            </a:r>
          </a:p>
          <a:p>
            <a:pPr>
              <a:lnSpc>
                <a:spcPct val="150000"/>
              </a:lnSpc>
            </a:pPr>
            <a:r>
              <a:rPr lang="en-US" dirty="0" smtClean="0"/>
              <a:t>For Example: </a:t>
            </a:r>
            <a:r>
              <a:rPr lang="en-US" dirty="0"/>
              <a:t>P</a:t>
            </a:r>
            <a:r>
              <a:rPr lang="en-US" dirty="0" smtClean="0"/>
              <a:t>sychology </a:t>
            </a:r>
            <a:r>
              <a:rPr lang="en-US" dirty="0"/>
              <a:t>101 </a:t>
            </a:r>
            <a:r>
              <a:rPr lang="en-US" dirty="0" smtClean="0"/>
              <a:t>required before taking Psychology 250</a:t>
            </a:r>
          </a:p>
          <a:p>
            <a:pPr lvl="1">
              <a:lnSpc>
                <a:spcPct val="150000"/>
              </a:lnSpc>
            </a:pPr>
            <a:r>
              <a:rPr lang="en-US" dirty="0" smtClean="0"/>
              <a:t>Fail PSY 101? You cannot advance to PSY 250</a:t>
            </a:r>
          </a:p>
          <a:p>
            <a:pPr marL="0" indent="0">
              <a:buNone/>
            </a:pPr>
            <a:endParaRPr lang="en-US" b="1" dirty="0"/>
          </a:p>
          <a:p>
            <a:pPr marL="0" indent="0">
              <a:buNone/>
            </a:pPr>
            <a:endParaRPr lang="ru-RU" dirty="0"/>
          </a:p>
        </p:txBody>
      </p:sp>
    </p:spTree>
    <p:extLst>
      <p:ext uri="{BB962C8B-B14F-4D97-AF65-F5344CB8AC3E}">
        <p14:creationId xmlns:p14="http://schemas.microsoft.com/office/powerpoint/2010/main" val="3016169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 of Classes for SPRING 2021</a:t>
            </a:r>
            <a:endParaRPr lang="ru-RU" dirty="0"/>
          </a:p>
        </p:txBody>
      </p:sp>
      <p:sp>
        <p:nvSpPr>
          <p:cNvPr id="3" name="Content Placeholder 2"/>
          <p:cNvSpPr>
            <a:spLocks noGrp="1"/>
          </p:cNvSpPr>
          <p:nvPr>
            <p:ph idx="1"/>
          </p:nvPr>
        </p:nvSpPr>
        <p:spPr>
          <a:xfrm>
            <a:off x="457200" y="1772816"/>
            <a:ext cx="8229600" cy="4353347"/>
          </a:xfrm>
        </p:spPr>
        <p:txBody>
          <a:bodyPr/>
          <a:lstStyle/>
          <a:p>
            <a:r>
              <a:rPr lang="en-US" dirty="0" smtClean="0"/>
              <a:t>The current semester </a:t>
            </a:r>
            <a:r>
              <a:rPr lang="en-US" u="sng" dirty="0" smtClean="0"/>
              <a:t>List of Classes </a:t>
            </a:r>
            <a:r>
              <a:rPr lang="en-US" dirty="0" smtClean="0"/>
              <a:t>is posted on the AUCA website at the bottom of the Registrar webpage. Look for SPRING 202</a:t>
            </a:r>
            <a:r>
              <a:rPr lang="ru-RU" dirty="0" smtClean="0"/>
              <a:t>1</a:t>
            </a:r>
            <a:r>
              <a:rPr lang="en-US" dirty="0" smtClean="0"/>
              <a:t> Registration.</a:t>
            </a:r>
          </a:p>
          <a:p>
            <a:pPr marL="0" indent="0">
              <a:buNone/>
            </a:pPr>
            <a:endParaRPr lang="en-US" sz="1600" dirty="0" smtClean="0"/>
          </a:p>
          <a:p>
            <a:pPr marL="0" indent="0">
              <a:buNone/>
            </a:pPr>
            <a:r>
              <a:rPr lang="en-US" dirty="0">
                <a:hlinkClick r:id="rId2"/>
              </a:rPr>
              <a:t>https://auca.kg/en/p5053189773</a:t>
            </a:r>
            <a:r>
              <a:rPr lang="en-US" dirty="0" smtClean="0">
                <a:hlinkClick r:id="rId2"/>
              </a:rPr>
              <a:t>/</a:t>
            </a:r>
            <a:endParaRPr lang="en-US" dirty="0" smtClean="0"/>
          </a:p>
          <a:p>
            <a:pPr marL="0" indent="0">
              <a:buNone/>
            </a:pPr>
            <a:endParaRPr lang="ru-RU" dirty="0"/>
          </a:p>
        </p:txBody>
      </p:sp>
    </p:spTree>
    <p:extLst>
      <p:ext uri="{BB962C8B-B14F-4D97-AF65-F5344CB8AC3E}">
        <p14:creationId xmlns:p14="http://schemas.microsoft.com/office/powerpoint/2010/main" val="3803890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Year Seminar </a:t>
            </a:r>
            <a:endParaRPr lang="ru-RU" dirty="0"/>
          </a:p>
        </p:txBody>
      </p:sp>
      <p:sp>
        <p:nvSpPr>
          <p:cNvPr id="3" name="Content Placeholder 2"/>
          <p:cNvSpPr>
            <a:spLocks noGrp="1"/>
          </p:cNvSpPr>
          <p:nvPr>
            <p:ph idx="1"/>
          </p:nvPr>
        </p:nvSpPr>
        <p:spPr>
          <a:xfrm>
            <a:off x="457200" y="1700808"/>
            <a:ext cx="8229600" cy="4425355"/>
          </a:xfrm>
        </p:spPr>
        <p:txBody>
          <a:bodyPr>
            <a:normAutofit fontScale="92500" lnSpcReduction="10000"/>
          </a:bodyPr>
          <a:lstStyle/>
          <a:p>
            <a:r>
              <a:rPr lang="en-US" dirty="0"/>
              <a:t>FYS I </a:t>
            </a:r>
            <a:r>
              <a:rPr lang="en-US" dirty="0" smtClean="0"/>
              <a:t>and EC are </a:t>
            </a:r>
            <a:r>
              <a:rPr lang="en-US" dirty="0"/>
              <a:t>offered </a:t>
            </a:r>
            <a:r>
              <a:rPr lang="en-US" b="1" u="sng" dirty="0" smtClean="0"/>
              <a:t>USUALLY </a:t>
            </a:r>
            <a:r>
              <a:rPr lang="en-US" dirty="0" smtClean="0"/>
              <a:t>in </a:t>
            </a:r>
            <a:r>
              <a:rPr lang="en-US" dirty="0"/>
              <a:t>Fall </a:t>
            </a:r>
            <a:r>
              <a:rPr lang="en-US" dirty="0" smtClean="0"/>
              <a:t>semester.</a:t>
            </a:r>
            <a:endParaRPr lang="en-US" dirty="0"/>
          </a:p>
          <a:p>
            <a:pPr lvl="1"/>
            <a:r>
              <a:rPr lang="en-US" dirty="0" smtClean="0"/>
              <a:t>Students who fail FYS I and EC (receive an ‘F’ grade or W grade), must register for FYS I and EC in Spring</a:t>
            </a:r>
            <a:r>
              <a:rPr lang="en-US" dirty="0" smtClean="0">
                <a:solidFill>
                  <a:srgbClr val="0070C0"/>
                </a:solidFill>
              </a:rPr>
              <a:t> 202</a:t>
            </a:r>
            <a:r>
              <a:rPr lang="ru-RU" dirty="0" smtClean="0">
                <a:solidFill>
                  <a:srgbClr val="0070C0"/>
                </a:solidFill>
              </a:rPr>
              <a:t>1</a:t>
            </a:r>
            <a:r>
              <a:rPr lang="en-US" dirty="0" smtClean="0"/>
              <a:t>. </a:t>
            </a:r>
          </a:p>
          <a:p>
            <a:r>
              <a:rPr lang="en-US" dirty="0" smtClean="0"/>
              <a:t>FYS II and EC are offered </a:t>
            </a:r>
            <a:r>
              <a:rPr lang="en-US" b="1" u="sng" dirty="0" smtClean="0"/>
              <a:t>USUALLY </a:t>
            </a:r>
            <a:r>
              <a:rPr lang="en-US" dirty="0" smtClean="0"/>
              <a:t>in Spring semester</a:t>
            </a:r>
            <a:r>
              <a:rPr lang="en-US" dirty="0"/>
              <a:t>. </a:t>
            </a:r>
          </a:p>
          <a:p>
            <a:pPr lvl="1"/>
            <a:r>
              <a:rPr lang="en-US" dirty="0" smtClean="0"/>
              <a:t>Students </a:t>
            </a:r>
            <a:r>
              <a:rPr lang="en-US" dirty="0"/>
              <a:t>who fail FYS </a:t>
            </a:r>
            <a:r>
              <a:rPr lang="en-US" dirty="0" smtClean="0"/>
              <a:t>II and EC, </a:t>
            </a:r>
            <a:r>
              <a:rPr lang="en-US" dirty="0"/>
              <a:t>must register for FYS II </a:t>
            </a:r>
            <a:r>
              <a:rPr lang="en-US" dirty="0" smtClean="0"/>
              <a:t>and EC in </a:t>
            </a:r>
            <a:r>
              <a:rPr lang="en-US" dirty="0" smtClean="0">
                <a:solidFill>
                  <a:srgbClr val="0070C0"/>
                </a:solidFill>
              </a:rPr>
              <a:t>Fall 202</a:t>
            </a:r>
            <a:r>
              <a:rPr lang="ru-RU" dirty="0" smtClean="0">
                <a:solidFill>
                  <a:srgbClr val="0070C0"/>
                </a:solidFill>
              </a:rPr>
              <a:t>1</a:t>
            </a:r>
            <a:r>
              <a:rPr lang="en-US" dirty="0" smtClean="0"/>
              <a:t>. </a:t>
            </a:r>
          </a:p>
          <a:p>
            <a:r>
              <a:rPr lang="en-US" dirty="0" smtClean="0"/>
              <a:t>Failing either FYS I &amp; EC or FYS II &amp; EC (24 credits each) prevents you from continuing through your academic schedule smoothly in regards to the SYS requirement in Sophomore year.</a:t>
            </a:r>
          </a:p>
          <a:p>
            <a:r>
              <a:rPr lang="en-US" dirty="0" smtClean="0"/>
              <a:t>Please seek support from Academic Advising, WARC, Counseling Services, your family or your peers if you are struggling.</a:t>
            </a:r>
          </a:p>
          <a:p>
            <a:pPr lvl="1"/>
            <a:endParaRPr lang="en-US" dirty="0"/>
          </a:p>
          <a:p>
            <a:pPr lvl="1"/>
            <a:endParaRPr lang="en-US" dirty="0" smtClean="0"/>
          </a:p>
        </p:txBody>
      </p:sp>
    </p:spTree>
    <p:extLst>
      <p:ext uri="{BB962C8B-B14F-4D97-AF65-F5344CB8AC3E}">
        <p14:creationId xmlns:p14="http://schemas.microsoft.com/office/powerpoint/2010/main" val="29900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Important!!!</a:t>
            </a:r>
            <a:endParaRPr lang="ru-RU" dirty="0"/>
          </a:p>
        </p:txBody>
      </p:sp>
      <p:sp>
        <p:nvSpPr>
          <p:cNvPr id="3" name="Объект 2"/>
          <p:cNvSpPr>
            <a:spLocks noGrp="1"/>
          </p:cNvSpPr>
          <p:nvPr>
            <p:ph idx="1"/>
          </p:nvPr>
        </p:nvSpPr>
        <p:spPr/>
        <p:txBody>
          <a:bodyPr/>
          <a:lstStyle/>
          <a:p>
            <a:r>
              <a:rPr lang="en-US" dirty="0" smtClean="0"/>
              <a:t>A student who fails FYS I &amp; EC in the fall semester, he/she needs to drop FYS II &amp; EC during add/drop period and retake FYS I &amp; EC</a:t>
            </a:r>
          </a:p>
          <a:p>
            <a:endParaRPr lang="en-US" dirty="0"/>
          </a:p>
          <a:p>
            <a:r>
              <a:rPr lang="en-US" dirty="0" smtClean="0"/>
              <a:t>In the case of withdrawal from FYS I &amp; EC a student needs to sign up for FYS I &amp; EC during registration period</a:t>
            </a:r>
          </a:p>
          <a:p>
            <a:endParaRPr lang="en-US" dirty="0"/>
          </a:p>
          <a:p>
            <a:r>
              <a:rPr lang="en-US" dirty="0" smtClean="0"/>
              <a:t>Remember, you cannot take FYS II &amp; EC if you have not passed FYS I &amp; EC</a:t>
            </a:r>
            <a:endParaRPr lang="ru-RU" dirty="0"/>
          </a:p>
        </p:txBody>
      </p:sp>
    </p:spTree>
    <p:extLst>
      <p:ext uri="{BB962C8B-B14F-4D97-AF65-F5344CB8AC3E}">
        <p14:creationId xmlns:p14="http://schemas.microsoft.com/office/powerpoint/2010/main" val="3678334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13960</TotalTime>
  <Words>2254</Words>
  <Application>Microsoft Office PowerPoint</Application>
  <PresentationFormat>Экран (4:3)</PresentationFormat>
  <Paragraphs>225</Paragraphs>
  <Slides>33</Slides>
  <Notes>4</Notes>
  <HiddenSlides>1</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Decatur</vt:lpstr>
      <vt:lpstr>Registration for SPRING 2021</vt:lpstr>
      <vt:lpstr>Registration schedule</vt:lpstr>
      <vt:lpstr>Checklist</vt:lpstr>
      <vt:lpstr>Number of Credits</vt:lpstr>
      <vt:lpstr>Auditing </vt:lpstr>
      <vt:lpstr>Pre-Requisites </vt:lpstr>
      <vt:lpstr>List of Classes for SPRING 2021</vt:lpstr>
      <vt:lpstr>First Year Seminar </vt:lpstr>
      <vt:lpstr>Important!!!</vt:lpstr>
      <vt:lpstr>Second Year Seminar</vt:lpstr>
      <vt:lpstr>Math Requirements</vt:lpstr>
      <vt:lpstr>Math Requirements</vt:lpstr>
      <vt:lpstr>Math requirement</vt:lpstr>
      <vt:lpstr>Math Requirements</vt:lpstr>
      <vt:lpstr>Math courses</vt:lpstr>
      <vt:lpstr>Math Requirements</vt:lpstr>
      <vt:lpstr>Russian and Kyrgyz</vt:lpstr>
      <vt:lpstr>Double counted courses</vt:lpstr>
      <vt:lpstr>Foreign Languages </vt:lpstr>
      <vt:lpstr>Language Course Policy</vt:lpstr>
      <vt:lpstr>Bard College Diploma</vt:lpstr>
      <vt:lpstr>Sport class</vt:lpstr>
      <vt:lpstr>Individual courses for SPRING 2020</vt:lpstr>
      <vt:lpstr>History of Kyrgyzstan and Geography</vt:lpstr>
      <vt:lpstr>Complex Single Exam</vt:lpstr>
      <vt:lpstr>Add/Drop period</vt:lpstr>
      <vt:lpstr>“W” grade</vt:lpstr>
      <vt:lpstr>Academic and Department Advising </vt:lpstr>
      <vt:lpstr>Online WARC – Tutoring</vt:lpstr>
      <vt:lpstr>WARC – Tutoring Resource</vt:lpstr>
      <vt:lpstr>Counseling Services</vt:lpstr>
      <vt:lpstr>Friendly Reminders</vt:lpstr>
      <vt:lpstr>Thank you!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Registration for Spring 2013</dc:title>
  <dc:creator>Gulnur Esenalieva</dc:creator>
  <cp:lastModifiedBy>admin</cp:lastModifiedBy>
  <cp:revision>435</cp:revision>
  <cp:lastPrinted>2019-11-04T08:20:30Z</cp:lastPrinted>
  <dcterms:created xsi:type="dcterms:W3CDTF">2012-10-16T04:08:37Z</dcterms:created>
  <dcterms:modified xsi:type="dcterms:W3CDTF">2020-11-17T13:55:21Z</dcterms:modified>
</cp:coreProperties>
</file>